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8" r:id="rId1"/>
  </p:sldMasterIdLst>
  <p:notesMasterIdLst>
    <p:notesMasterId r:id="rId47"/>
  </p:notesMasterIdLst>
  <p:handoutMasterIdLst>
    <p:handoutMasterId r:id="rId48"/>
  </p:handoutMasterIdLst>
  <p:sldIdLst>
    <p:sldId id="256" r:id="rId2"/>
    <p:sldId id="265" r:id="rId3"/>
    <p:sldId id="257" r:id="rId4"/>
    <p:sldId id="258" r:id="rId5"/>
    <p:sldId id="272" r:id="rId6"/>
    <p:sldId id="259" r:id="rId7"/>
    <p:sldId id="260" r:id="rId8"/>
    <p:sldId id="261" r:id="rId9"/>
    <p:sldId id="262" r:id="rId10"/>
    <p:sldId id="263" r:id="rId11"/>
    <p:sldId id="264" r:id="rId12"/>
    <p:sldId id="266" r:id="rId13"/>
    <p:sldId id="267" r:id="rId14"/>
    <p:sldId id="268" r:id="rId15"/>
    <p:sldId id="269" r:id="rId16"/>
    <p:sldId id="270" r:id="rId17"/>
    <p:sldId id="271" r:id="rId18"/>
    <p:sldId id="273" r:id="rId19"/>
    <p:sldId id="280" r:id="rId20"/>
    <p:sldId id="276" r:id="rId21"/>
    <p:sldId id="281" r:id="rId22"/>
    <p:sldId id="287" r:id="rId23"/>
    <p:sldId id="279" r:id="rId24"/>
    <p:sldId id="306" r:id="rId25"/>
    <p:sldId id="284" r:id="rId26"/>
    <p:sldId id="285" r:id="rId27"/>
    <p:sldId id="309" r:id="rId28"/>
    <p:sldId id="312" r:id="rId29"/>
    <p:sldId id="277" r:id="rId30"/>
    <p:sldId id="310" r:id="rId31"/>
    <p:sldId id="311" r:id="rId32"/>
    <p:sldId id="313" r:id="rId33"/>
    <p:sldId id="293" r:id="rId34"/>
    <p:sldId id="305" r:id="rId35"/>
    <p:sldId id="294" r:id="rId36"/>
    <p:sldId id="282" r:id="rId37"/>
    <p:sldId id="300" r:id="rId38"/>
    <p:sldId id="308" r:id="rId39"/>
    <p:sldId id="303" r:id="rId40"/>
    <p:sldId id="302" r:id="rId41"/>
    <p:sldId id="304" r:id="rId42"/>
    <p:sldId id="288" r:id="rId43"/>
    <p:sldId id="314" r:id="rId44"/>
    <p:sldId id="307" r:id="rId45"/>
    <p:sldId id="292" r:id="rId4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hn, LeAnn E" initials="LED" lastIdx="2" clrIdx="0"/>
  <p:cmAuthor id="1" name="jlz" initials="j" lastIdx="56" clrIdx="1"/>
  <p:cmAuthor id="2" name="bkelly" initials="BK" lastIdx="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931" autoAdjust="0"/>
  </p:normalViewPr>
  <p:slideViewPr>
    <p:cSldViewPr>
      <p:cViewPr varScale="1">
        <p:scale>
          <a:sx n="59" d="100"/>
          <a:sy n="59" d="100"/>
        </p:scale>
        <p:origin x="1716" y="66"/>
      </p:cViewPr>
      <p:guideLst>
        <p:guide orient="horz" pos="2160"/>
        <p:guide pos="3168"/>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s>
</file>

<file path=ppt/diagrams/_rels/data2.xml.rels><?xml version="1.0" encoding="UTF-8" standalone="yes"?>
<Relationships xmlns="http://schemas.openxmlformats.org/package/2006/relationships"><Relationship Id="rId1" Type="http://schemas.openxmlformats.org/officeDocument/2006/relationships/hyperlink" Target="https://support.google.com/edu/play/answer/3433713"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support.google.com/edu/play/answer/3433713"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AE1166-EDBF-4D2A-9561-F29793C9E3B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A0BE215D-059B-4543-AE2B-9C37133546C8}">
      <dgm:prSet phldrT="[Text]"/>
      <dgm:spPr/>
      <dgm:t>
        <a:bodyPr/>
        <a:lstStyle/>
        <a:p>
          <a:r>
            <a:rPr lang="en-US" dirty="0" smtClean="0"/>
            <a:t>Managed </a:t>
          </a:r>
          <a:r>
            <a:rPr lang="en-US" dirty="0" err="1" smtClean="0"/>
            <a:t>Chromebooks</a:t>
          </a:r>
          <a:r>
            <a:rPr lang="en-US" dirty="0" smtClean="0"/>
            <a:t>	</a:t>
          </a:r>
          <a:endParaRPr lang="en-US" dirty="0"/>
        </a:p>
      </dgm:t>
    </dgm:pt>
    <dgm:pt modelId="{7A8D95FC-9D84-4167-8E62-2CF94A8549B8}" type="parTrans" cxnId="{C8582104-58E9-4A0A-9D5C-585E00602467}">
      <dgm:prSet/>
      <dgm:spPr/>
      <dgm:t>
        <a:bodyPr/>
        <a:lstStyle/>
        <a:p>
          <a:endParaRPr lang="en-US"/>
        </a:p>
      </dgm:t>
    </dgm:pt>
    <dgm:pt modelId="{B5C094AE-1163-46CB-8669-DD923A5FDFF2}" type="sibTrans" cxnId="{C8582104-58E9-4A0A-9D5C-585E00602467}">
      <dgm:prSet/>
      <dgm:spPr/>
      <dgm:t>
        <a:bodyPr/>
        <a:lstStyle/>
        <a:p>
          <a:endParaRPr lang="en-US"/>
        </a:p>
      </dgm:t>
    </dgm:pt>
    <dgm:pt modelId="{5B616B06-391C-4F53-A62B-D0E5DB115936}">
      <dgm:prSet phldrT="[Text]"/>
      <dgm:spPr/>
      <dgm:t>
        <a:bodyPr/>
        <a:lstStyle/>
        <a:p>
          <a:r>
            <a:rPr lang="en-US" dirty="0" smtClean="0"/>
            <a:t>Can be performed simultaneously on all </a:t>
          </a:r>
          <a:r>
            <a:rPr lang="en-US" dirty="0" err="1" smtClean="0"/>
            <a:t>Chromebooks</a:t>
          </a:r>
          <a:r>
            <a:rPr lang="en-US" dirty="0" smtClean="0"/>
            <a:t> in your domain</a:t>
          </a:r>
          <a:endParaRPr lang="en-US" dirty="0"/>
        </a:p>
      </dgm:t>
    </dgm:pt>
    <dgm:pt modelId="{6C73443A-99C6-4160-BE2A-BF1DAC1CB88E}" type="parTrans" cxnId="{397CE0BB-2185-49D6-9167-4F9F478DF887}">
      <dgm:prSet/>
      <dgm:spPr/>
      <dgm:t>
        <a:bodyPr/>
        <a:lstStyle/>
        <a:p>
          <a:endParaRPr lang="en-US"/>
        </a:p>
      </dgm:t>
    </dgm:pt>
    <dgm:pt modelId="{68756C79-A9EB-4BD8-A718-2116D00DBA0B}" type="sibTrans" cxnId="{397CE0BB-2185-49D6-9167-4F9F478DF887}">
      <dgm:prSet/>
      <dgm:spPr/>
      <dgm:t>
        <a:bodyPr/>
        <a:lstStyle/>
        <a:p>
          <a:endParaRPr lang="en-US"/>
        </a:p>
      </dgm:t>
    </dgm:pt>
    <dgm:pt modelId="{761EFAFE-9808-4DD6-B969-36BCB482E8D0}">
      <dgm:prSet phldrT="[Text]"/>
      <dgm:spPr/>
      <dgm:t>
        <a:bodyPr/>
        <a:lstStyle/>
        <a:p>
          <a:r>
            <a:rPr lang="en-US" dirty="0" smtClean="0"/>
            <a:t>Two main steps to complete: </a:t>
          </a:r>
          <a:endParaRPr lang="en-US" dirty="0"/>
        </a:p>
      </dgm:t>
    </dgm:pt>
    <dgm:pt modelId="{2B66EFBE-8A49-4D7E-AFC7-F7887BC37587}" type="parTrans" cxnId="{C8A387C0-A72B-4036-B784-297E6C29CF2A}">
      <dgm:prSet/>
      <dgm:spPr/>
      <dgm:t>
        <a:bodyPr/>
        <a:lstStyle/>
        <a:p>
          <a:endParaRPr lang="en-US"/>
        </a:p>
      </dgm:t>
    </dgm:pt>
    <dgm:pt modelId="{DB93922E-15DD-40C3-830C-311A73B31403}" type="sibTrans" cxnId="{C8A387C0-A72B-4036-B784-297E6C29CF2A}">
      <dgm:prSet/>
      <dgm:spPr/>
      <dgm:t>
        <a:bodyPr/>
        <a:lstStyle/>
        <a:p>
          <a:endParaRPr lang="en-US"/>
        </a:p>
      </dgm:t>
    </dgm:pt>
    <dgm:pt modelId="{5D61C4E4-997D-41C4-B9E6-AD2AE32BAB24}">
      <dgm:prSet phldrT="[Text]"/>
      <dgm:spPr/>
      <dgm:t>
        <a:bodyPr/>
        <a:lstStyle/>
        <a:p>
          <a:r>
            <a:rPr lang="en-US" dirty="0" smtClean="0"/>
            <a:t>Unmanaged </a:t>
          </a:r>
          <a:r>
            <a:rPr lang="en-US" dirty="0" err="1" smtClean="0"/>
            <a:t>Chromebooks</a:t>
          </a:r>
          <a:endParaRPr lang="en-US" dirty="0"/>
        </a:p>
      </dgm:t>
    </dgm:pt>
    <dgm:pt modelId="{95E523AD-F924-4411-9C3E-99FDC1FFAECD}" type="parTrans" cxnId="{B822C309-41F1-48DC-AB3F-E8A8A72B7C0D}">
      <dgm:prSet/>
      <dgm:spPr/>
      <dgm:t>
        <a:bodyPr/>
        <a:lstStyle/>
        <a:p>
          <a:endParaRPr lang="en-US"/>
        </a:p>
      </dgm:t>
    </dgm:pt>
    <dgm:pt modelId="{02459697-D49A-4EC5-896B-760DAF58EEFA}" type="sibTrans" cxnId="{B822C309-41F1-48DC-AB3F-E8A8A72B7C0D}">
      <dgm:prSet/>
      <dgm:spPr/>
      <dgm:t>
        <a:bodyPr/>
        <a:lstStyle/>
        <a:p>
          <a:endParaRPr lang="en-US"/>
        </a:p>
      </dgm:t>
    </dgm:pt>
    <dgm:pt modelId="{F9F41390-D684-42A2-9463-11E1A89AB0B1}">
      <dgm:prSet phldrT="[Text]"/>
      <dgm:spPr/>
      <dgm:t>
        <a:bodyPr/>
        <a:lstStyle/>
        <a:p>
          <a:r>
            <a:rPr lang="en-US" dirty="0" smtClean="0"/>
            <a:t>Steps have to be performed on each </a:t>
          </a:r>
          <a:r>
            <a:rPr lang="en-US" dirty="0" err="1" smtClean="0"/>
            <a:t>Chromebook</a:t>
          </a:r>
          <a:endParaRPr lang="en-US" dirty="0"/>
        </a:p>
      </dgm:t>
    </dgm:pt>
    <dgm:pt modelId="{54B176BF-2CE8-4D15-93F4-0B51149F3EA2}" type="parTrans" cxnId="{6AE143B6-F9E8-4E06-8FE5-32E507F4C7D3}">
      <dgm:prSet/>
      <dgm:spPr/>
      <dgm:t>
        <a:bodyPr/>
        <a:lstStyle/>
        <a:p>
          <a:endParaRPr lang="en-US"/>
        </a:p>
      </dgm:t>
    </dgm:pt>
    <dgm:pt modelId="{2B13C36B-3FF7-4593-BFD8-F44FEDC6FC3E}" type="sibTrans" cxnId="{6AE143B6-F9E8-4E06-8FE5-32E507F4C7D3}">
      <dgm:prSet/>
      <dgm:spPr/>
      <dgm:t>
        <a:bodyPr/>
        <a:lstStyle/>
        <a:p>
          <a:endParaRPr lang="en-US"/>
        </a:p>
      </dgm:t>
    </dgm:pt>
    <dgm:pt modelId="{CD325BB4-A6A8-4CA9-8B40-0A15EEEE7C36}">
      <dgm:prSet phldrT="[Text]"/>
      <dgm:spPr/>
      <dgm:t>
        <a:bodyPr/>
        <a:lstStyle/>
        <a:p>
          <a:r>
            <a:rPr lang="en-US" dirty="0" smtClean="0"/>
            <a:t>Requires access to the administrator/owner account for the device</a:t>
          </a:r>
          <a:endParaRPr lang="en-US" dirty="0"/>
        </a:p>
      </dgm:t>
    </dgm:pt>
    <dgm:pt modelId="{5137B9F2-4DF3-4AC0-80A6-2ED43EAC6054}" type="parTrans" cxnId="{F4647907-D86A-4E6D-BC7F-5959C6AE509F}">
      <dgm:prSet/>
      <dgm:spPr/>
      <dgm:t>
        <a:bodyPr/>
        <a:lstStyle/>
        <a:p>
          <a:endParaRPr lang="en-US"/>
        </a:p>
      </dgm:t>
    </dgm:pt>
    <dgm:pt modelId="{4BFDEADC-E803-4671-A114-1B3F9A067E1D}" type="sibTrans" cxnId="{F4647907-D86A-4E6D-BC7F-5959C6AE509F}">
      <dgm:prSet/>
      <dgm:spPr/>
      <dgm:t>
        <a:bodyPr/>
        <a:lstStyle/>
        <a:p>
          <a:endParaRPr lang="en-US"/>
        </a:p>
      </dgm:t>
    </dgm:pt>
    <dgm:pt modelId="{44F2E7F6-6C64-454B-9DAD-2385851445D0}">
      <dgm:prSet phldrT="[Text]"/>
      <dgm:spPr/>
      <dgm:t>
        <a:bodyPr/>
        <a:lstStyle/>
        <a:p>
          <a:r>
            <a:rPr lang="en-US" dirty="0" smtClean="0"/>
            <a:t>Install </a:t>
          </a:r>
          <a:r>
            <a:rPr lang="en-US" dirty="0" err="1" smtClean="0"/>
            <a:t>TestNav</a:t>
          </a:r>
          <a:r>
            <a:rPr lang="en-US" dirty="0" smtClean="0"/>
            <a:t> app and set it to run as a Kiosk app</a:t>
          </a:r>
          <a:endParaRPr lang="en-US" dirty="0"/>
        </a:p>
      </dgm:t>
    </dgm:pt>
    <dgm:pt modelId="{6B3156C3-2FC5-466F-9A75-796BD81B9C26}" type="parTrans" cxnId="{E70AAE74-F11A-463D-9346-AAC1A5897ED6}">
      <dgm:prSet/>
      <dgm:spPr/>
      <dgm:t>
        <a:bodyPr/>
        <a:lstStyle/>
        <a:p>
          <a:endParaRPr lang="en-US"/>
        </a:p>
      </dgm:t>
    </dgm:pt>
    <dgm:pt modelId="{1D6854B7-A945-40AC-B8E8-09AC527D188C}" type="sibTrans" cxnId="{E70AAE74-F11A-463D-9346-AAC1A5897ED6}">
      <dgm:prSet/>
      <dgm:spPr/>
      <dgm:t>
        <a:bodyPr/>
        <a:lstStyle/>
        <a:p>
          <a:endParaRPr lang="en-US"/>
        </a:p>
      </dgm:t>
    </dgm:pt>
    <dgm:pt modelId="{FBA09B3C-20B8-49FB-901B-763634C37E1C}">
      <dgm:prSet phldrT="[Text]"/>
      <dgm:spPr/>
      <dgm:t>
        <a:bodyPr/>
        <a:lstStyle/>
        <a:p>
          <a:r>
            <a:rPr lang="en-US" dirty="0" smtClean="0"/>
            <a:t>Preserve local data on </a:t>
          </a:r>
          <a:r>
            <a:rPr lang="en-US" dirty="0" err="1" smtClean="0"/>
            <a:t>Chromebook</a:t>
          </a:r>
          <a:r>
            <a:rPr lang="en-US" dirty="0" smtClean="0"/>
            <a:t> to retain student response files (SRF) and log files on the device</a:t>
          </a:r>
          <a:endParaRPr lang="en-US" dirty="0"/>
        </a:p>
      </dgm:t>
    </dgm:pt>
    <dgm:pt modelId="{9CF89338-02F0-479F-9F07-F078FA80D4D2}" type="parTrans" cxnId="{FEB20A86-6B9A-4456-8CB2-2BFA5BAA7C9F}">
      <dgm:prSet/>
      <dgm:spPr/>
      <dgm:t>
        <a:bodyPr/>
        <a:lstStyle/>
        <a:p>
          <a:endParaRPr lang="en-US"/>
        </a:p>
      </dgm:t>
    </dgm:pt>
    <dgm:pt modelId="{BDD0D7D1-BCF5-4B82-B2C1-2F7F70B5F0F4}" type="sibTrans" cxnId="{FEB20A86-6B9A-4456-8CB2-2BFA5BAA7C9F}">
      <dgm:prSet/>
      <dgm:spPr/>
      <dgm:t>
        <a:bodyPr/>
        <a:lstStyle/>
        <a:p>
          <a:endParaRPr lang="en-US"/>
        </a:p>
      </dgm:t>
    </dgm:pt>
    <dgm:pt modelId="{B260C0A3-7E1A-46FB-A730-B1B6020024C0}">
      <dgm:prSet phldrT="[Text]"/>
      <dgm:spPr/>
      <dgm:t>
        <a:bodyPr/>
        <a:lstStyle/>
        <a:p>
          <a:r>
            <a:rPr lang="en-US" dirty="0" smtClean="0"/>
            <a:t>Device will be backed up to cloud storage and deleted if you do not have access to the administrator account for the device</a:t>
          </a:r>
          <a:endParaRPr lang="en-US" dirty="0"/>
        </a:p>
      </dgm:t>
    </dgm:pt>
    <dgm:pt modelId="{2AE338E0-7846-4929-A32D-A3B2F012194B}" type="parTrans" cxnId="{024983EF-2BFC-423C-9819-8AFAE63F5A50}">
      <dgm:prSet/>
      <dgm:spPr/>
      <dgm:t>
        <a:bodyPr/>
        <a:lstStyle/>
        <a:p>
          <a:endParaRPr lang="en-US"/>
        </a:p>
      </dgm:t>
    </dgm:pt>
    <dgm:pt modelId="{D632A593-7113-4D10-921B-42B08BA506FB}" type="sibTrans" cxnId="{024983EF-2BFC-423C-9819-8AFAE63F5A50}">
      <dgm:prSet/>
      <dgm:spPr/>
      <dgm:t>
        <a:bodyPr/>
        <a:lstStyle/>
        <a:p>
          <a:endParaRPr lang="en-US"/>
        </a:p>
      </dgm:t>
    </dgm:pt>
    <dgm:pt modelId="{6892E0BB-5351-443C-B20F-9E85A967ED89}" type="pres">
      <dgm:prSet presAssocID="{CCAE1166-EDBF-4D2A-9561-F29793C9E3BA}" presName="Name0" presStyleCnt="0">
        <dgm:presLayoutVars>
          <dgm:dir/>
          <dgm:animLvl val="lvl"/>
          <dgm:resizeHandles val="exact"/>
        </dgm:presLayoutVars>
      </dgm:prSet>
      <dgm:spPr/>
      <dgm:t>
        <a:bodyPr/>
        <a:lstStyle/>
        <a:p>
          <a:endParaRPr lang="en-US"/>
        </a:p>
      </dgm:t>
    </dgm:pt>
    <dgm:pt modelId="{CC453409-2C93-49AA-A80A-E5373C8C9365}" type="pres">
      <dgm:prSet presAssocID="{A0BE215D-059B-4543-AE2B-9C37133546C8}" presName="composite" presStyleCnt="0"/>
      <dgm:spPr/>
    </dgm:pt>
    <dgm:pt modelId="{5A172703-13FA-47A2-8137-78BED5BCF3E7}" type="pres">
      <dgm:prSet presAssocID="{A0BE215D-059B-4543-AE2B-9C37133546C8}" presName="parTx" presStyleLbl="alignNode1" presStyleIdx="0" presStyleCnt="2">
        <dgm:presLayoutVars>
          <dgm:chMax val="0"/>
          <dgm:chPref val="0"/>
          <dgm:bulletEnabled val="1"/>
        </dgm:presLayoutVars>
      </dgm:prSet>
      <dgm:spPr/>
      <dgm:t>
        <a:bodyPr/>
        <a:lstStyle/>
        <a:p>
          <a:endParaRPr lang="en-US"/>
        </a:p>
      </dgm:t>
    </dgm:pt>
    <dgm:pt modelId="{B3039A4E-BB09-4F90-8F6E-D6645FD62453}" type="pres">
      <dgm:prSet presAssocID="{A0BE215D-059B-4543-AE2B-9C37133546C8}" presName="desTx" presStyleLbl="alignAccFollowNode1" presStyleIdx="0" presStyleCnt="2">
        <dgm:presLayoutVars>
          <dgm:bulletEnabled val="1"/>
        </dgm:presLayoutVars>
      </dgm:prSet>
      <dgm:spPr/>
      <dgm:t>
        <a:bodyPr/>
        <a:lstStyle/>
        <a:p>
          <a:endParaRPr lang="en-US"/>
        </a:p>
      </dgm:t>
    </dgm:pt>
    <dgm:pt modelId="{5710DCF5-E674-4C2B-B55B-BCF029592803}" type="pres">
      <dgm:prSet presAssocID="{B5C094AE-1163-46CB-8669-DD923A5FDFF2}" presName="space" presStyleCnt="0"/>
      <dgm:spPr/>
    </dgm:pt>
    <dgm:pt modelId="{9624D106-3FB7-41AD-92BD-A48F8892B8D2}" type="pres">
      <dgm:prSet presAssocID="{5D61C4E4-997D-41C4-B9E6-AD2AE32BAB24}" presName="composite" presStyleCnt="0"/>
      <dgm:spPr/>
    </dgm:pt>
    <dgm:pt modelId="{C2F83692-B8CB-489B-A429-19EAA0EE77D7}" type="pres">
      <dgm:prSet presAssocID="{5D61C4E4-997D-41C4-B9E6-AD2AE32BAB24}" presName="parTx" presStyleLbl="alignNode1" presStyleIdx="1" presStyleCnt="2">
        <dgm:presLayoutVars>
          <dgm:chMax val="0"/>
          <dgm:chPref val="0"/>
          <dgm:bulletEnabled val="1"/>
        </dgm:presLayoutVars>
      </dgm:prSet>
      <dgm:spPr/>
      <dgm:t>
        <a:bodyPr/>
        <a:lstStyle/>
        <a:p>
          <a:endParaRPr lang="en-US"/>
        </a:p>
      </dgm:t>
    </dgm:pt>
    <dgm:pt modelId="{779240D5-B534-443E-9C9F-76A1C48781F5}" type="pres">
      <dgm:prSet presAssocID="{5D61C4E4-997D-41C4-B9E6-AD2AE32BAB24}" presName="desTx" presStyleLbl="alignAccFollowNode1" presStyleIdx="1" presStyleCnt="2">
        <dgm:presLayoutVars>
          <dgm:bulletEnabled val="1"/>
        </dgm:presLayoutVars>
      </dgm:prSet>
      <dgm:spPr/>
      <dgm:t>
        <a:bodyPr/>
        <a:lstStyle/>
        <a:p>
          <a:endParaRPr lang="en-US"/>
        </a:p>
      </dgm:t>
    </dgm:pt>
  </dgm:ptLst>
  <dgm:cxnLst>
    <dgm:cxn modelId="{7F5C8DC9-835F-47CC-A2AD-FCE3E18D425A}" type="presOf" srcId="{CD325BB4-A6A8-4CA9-8B40-0A15EEEE7C36}" destId="{779240D5-B534-443E-9C9F-76A1C48781F5}" srcOrd="0" destOrd="1" presId="urn:microsoft.com/office/officeart/2005/8/layout/hList1"/>
    <dgm:cxn modelId="{B822C309-41F1-48DC-AB3F-E8A8A72B7C0D}" srcId="{CCAE1166-EDBF-4D2A-9561-F29793C9E3BA}" destId="{5D61C4E4-997D-41C4-B9E6-AD2AE32BAB24}" srcOrd="1" destOrd="0" parTransId="{95E523AD-F924-4411-9C3E-99FDC1FFAECD}" sibTransId="{02459697-D49A-4EC5-896B-760DAF58EEFA}"/>
    <dgm:cxn modelId="{C8A387C0-A72B-4036-B784-297E6C29CF2A}" srcId="{A0BE215D-059B-4543-AE2B-9C37133546C8}" destId="{761EFAFE-9808-4DD6-B969-36BCB482E8D0}" srcOrd="1" destOrd="0" parTransId="{2B66EFBE-8A49-4D7E-AFC7-F7887BC37587}" sibTransId="{DB93922E-15DD-40C3-830C-311A73B31403}"/>
    <dgm:cxn modelId="{283B6BDF-FFC8-456D-B68E-488B4954A7A4}" type="presOf" srcId="{CCAE1166-EDBF-4D2A-9561-F29793C9E3BA}" destId="{6892E0BB-5351-443C-B20F-9E85A967ED89}" srcOrd="0" destOrd="0" presId="urn:microsoft.com/office/officeart/2005/8/layout/hList1"/>
    <dgm:cxn modelId="{DA11AFBD-EC21-41F9-B56E-1AFEA5BB90A2}" type="presOf" srcId="{A0BE215D-059B-4543-AE2B-9C37133546C8}" destId="{5A172703-13FA-47A2-8137-78BED5BCF3E7}" srcOrd="0" destOrd="0" presId="urn:microsoft.com/office/officeart/2005/8/layout/hList1"/>
    <dgm:cxn modelId="{515D4E0F-11DE-4737-A48D-20FE6B0E249B}" type="presOf" srcId="{761EFAFE-9808-4DD6-B969-36BCB482E8D0}" destId="{B3039A4E-BB09-4F90-8F6E-D6645FD62453}" srcOrd="0" destOrd="1" presId="urn:microsoft.com/office/officeart/2005/8/layout/hList1"/>
    <dgm:cxn modelId="{3073F2CE-EB81-4C79-97CD-92B484BF6B5A}" type="presOf" srcId="{F9F41390-D684-42A2-9463-11E1A89AB0B1}" destId="{779240D5-B534-443E-9C9F-76A1C48781F5}" srcOrd="0" destOrd="0" presId="urn:microsoft.com/office/officeart/2005/8/layout/hList1"/>
    <dgm:cxn modelId="{6AE143B6-F9E8-4E06-8FE5-32E507F4C7D3}" srcId="{5D61C4E4-997D-41C4-B9E6-AD2AE32BAB24}" destId="{F9F41390-D684-42A2-9463-11E1A89AB0B1}" srcOrd="0" destOrd="0" parTransId="{54B176BF-2CE8-4D15-93F4-0B51149F3EA2}" sibTransId="{2B13C36B-3FF7-4593-BFD8-F44FEDC6FC3E}"/>
    <dgm:cxn modelId="{F4647907-D86A-4E6D-BC7F-5959C6AE509F}" srcId="{5D61C4E4-997D-41C4-B9E6-AD2AE32BAB24}" destId="{CD325BB4-A6A8-4CA9-8B40-0A15EEEE7C36}" srcOrd="1" destOrd="0" parTransId="{5137B9F2-4DF3-4AC0-80A6-2ED43EAC6054}" sibTransId="{4BFDEADC-E803-4671-A114-1B3F9A067E1D}"/>
    <dgm:cxn modelId="{C974CF9F-6ACE-43E3-879D-0EF20BAF3213}" type="presOf" srcId="{5B616B06-391C-4F53-A62B-D0E5DB115936}" destId="{B3039A4E-BB09-4F90-8F6E-D6645FD62453}" srcOrd="0" destOrd="0" presId="urn:microsoft.com/office/officeart/2005/8/layout/hList1"/>
    <dgm:cxn modelId="{C8582104-58E9-4A0A-9D5C-585E00602467}" srcId="{CCAE1166-EDBF-4D2A-9561-F29793C9E3BA}" destId="{A0BE215D-059B-4543-AE2B-9C37133546C8}" srcOrd="0" destOrd="0" parTransId="{7A8D95FC-9D84-4167-8E62-2CF94A8549B8}" sibTransId="{B5C094AE-1163-46CB-8669-DD923A5FDFF2}"/>
    <dgm:cxn modelId="{283396E1-25AC-4C19-B9E8-0FEE8AEBC107}" type="presOf" srcId="{FBA09B3C-20B8-49FB-901B-763634C37E1C}" destId="{B3039A4E-BB09-4F90-8F6E-D6645FD62453}" srcOrd="0" destOrd="3" presId="urn:microsoft.com/office/officeart/2005/8/layout/hList1"/>
    <dgm:cxn modelId="{E70AAE74-F11A-463D-9346-AAC1A5897ED6}" srcId="{761EFAFE-9808-4DD6-B969-36BCB482E8D0}" destId="{44F2E7F6-6C64-454B-9DAD-2385851445D0}" srcOrd="0" destOrd="0" parTransId="{6B3156C3-2FC5-466F-9A75-796BD81B9C26}" sibTransId="{1D6854B7-A945-40AC-B8E8-09AC527D188C}"/>
    <dgm:cxn modelId="{DD8A7B47-E98B-435F-9FB3-829508528D16}" type="presOf" srcId="{B260C0A3-7E1A-46FB-A730-B1B6020024C0}" destId="{779240D5-B534-443E-9C9F-76A1C48781F5}" srcOrd="0" destOrd="2" presId="urn:microsoft.com/office/officeart/2005/8/layout/hList1"/>
    <dgm:cxn modelId="{397CE0BB-2185-49D6-9167-4F9F478DF887}" srcId="{A0BE215D-059B-4543-AE2B-9C37133546C8}" destId="{5B616B06-391C-4F53-A62B-D0E5DB115936}" srcOrd="0" destOrd="0" parTransId="{6C73443A-99C6-4160-BE2A-BF1DAC1CB88E}" sibTransId="{68756C79-A9EB-4BD8-A718-2116D00DBA0B}"/>
    <dgm:cxn modelId="{E3D63F06-3695-421E-864E-A932A1A741A0}" type="presOf" srcId="{5D61C4E4-997D-41C4-B9E6-AD2AE32BAB24}" destId="{C2F83692-B8CB-489B-A429-19EAA0EE77D7}" srcOrd="0" destOrd="0" presId="urn:microsoft.com/office/officeart/2005/8/layout/hList1"/>
    <dgm:cxn modelId="{024983EF-2BFC-423C-9819-8AFAE63F5A50}" srcId="{CD325BB4-A6A8-4CA9-8B40-0A15EEEE7C36}" destId="{B260C0A3-7E1A-46FB-A730-B1B6020024C0}" srcOrd="0" destOrd="0" parTransId="{2AE338E0-7846-4929-A32D-A3B2F012194B}" sibTransId="{D632A593-7113-4D10-921B-42B08BA506FB}"/>
    <dgm:cxn modelId="{FEB20A86-6B9A-4456-8CB2-2BFA5BAA7C9F}" srcId="{761EFAFE-9808-4DD6-B969-36BCB482E8D0}" destId="{FBA09B3C-20B8-49FB-901B-763634C37E1C}" srcOrd="1" destOrd="0" parTransId="{9CF89338-02F0-479F-9F07-F078FA80D4D2}" sibTransId="{BDD0D7D1-BCF5-4B82-B2C1-2F7F70B5F0F4}"/>
    <dgm:cxn modelId="{1654FF5A-1F3F-4CE1-91D0-DB5BC1F46909}" type="presOf" srcId="{44F2E7F6-6C64-454B-9DAD-2385851445D0}" destId="{B3039A4E-BB09-4F90-8F6E-D6645FD62453}" srcOrd="0" destOrd="2" presId="urn:microsoft.com/office/officeart/2005/8/layout/hList1"/>
    <dgm:cxn modelId="{15D93EDE-142E-4D32-B0E1-54D73413FC51}" type="presParOf" srcId="{6892E0BB-5351-443C-B20F-9E85A967ED89}" destId="{CC453409-2C93-49AA-A80A-E5373C8C9365}" srcOrd="0" destOrd="0" presId="urn:microsoft.com/office/officeart/2005/8/layout/hList1"/>
    <dgm:cxn modelId="{03942DA6-6DDA-4452-AAB3-9857DD81E405}" type="presParOf" srcId="{CC453409-2C93-49AA-A80A-E5373C8C9365}" destId="{5A172703-13FA-47A2-8137-78BED5BCF3E7}" srcOrd="0" destOrd="0" presId="urn:microsoft.com/office/officeart/2005/8/layout/hList1"/>
    <dgm:cxn modelId="{D9A7EEFA-D23D-4560-8B8A-4CA47FCC3F39}" type="presParOf" srcId="{CC453409-2C93-49AA-A80A-E5373C8C9365}" destId="{B3039A4E-BB09-4F90-8F6E-D6645FD62453}" srcOrd="1" destOrd="0" presId="urn:microsoft.com/office/officeart/2005/8/layout/hList1"/>
    <dgm:cxn modelId="{04C9B9D4-72F7-4F32-B13B-F58B0E6357CC}" type="presParOf" srcId="{6892E0BB-5351-443C-B20F-9E85A967ED89}" destId="{5710DCF5-E674-4C2B-B55B-BCF029592803}" srcOrd="1" destOrd="0" presId="urn:microsoft.com/office/officeart/2005/8/layout/hList1"/>
    <dgm:cxn modelId="{4EDFC7CE-0073-47E8-86F9-FC72D8EF8188}" type="presParOf" srcId="{6892E0BB-5351-443C-B20F-9E85A967ED89}" destId="{9624D106-3FB7-41AD-92BD-A48F8892B8D2}" srcOrd="2" destOrd="0" presId="urn:microsoft.com/office/officeart/2005/8/layout/hList1"/>
    <dgm:cxn modelId="{A9FE8E05-0821-4155-8FCB-16A3E4DC2479}" type="presParOf" srcId="{9624D106-3FB7-41AD-92BD-A48F8892B8D2}" destId="{C2F83692-B8CB-489B-A429-19EAA0EE77D7}" srcOrd="0" destOrd="0" presId="urn:microsoft.com/office/officeart/2005/8/layout/hList1"/>
    <dgm:cxn modelId="{6B4555DA-6E04-4F88-A725-D9B9B5C8384A}" type="presParOf" srcId="{9624D106-3FB7-41AD-92BD-A48F8892B8D2}" destId="{779240D5-B534-443E-9C9F-76A1C48781F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AE1166-EDBF-4D2A-9561-F29793C9E3B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A0BE215D-059B-4543-AE2B-9C37133546C8}">
      <dgm:prSet phldrT="[Text]"/>
      <dgm:spPr/>
      <dgm:t>
        <a:bodyPr/>
        <a:lstStyle/>
        <a:p>
          <a:r>
            <a:rPr lang="en-US" dirty="0" smtClean="0"/>
            <a:t>Google Play for Education</a:t>
          </a:r>
          <a:endParaRPr lang="en-US" dirty="0"/>
        </a:p>
      </dgm:t>
    </dgm:pt>
    <dgm:pt modelId="{7A8D95FC-9D84-4167-8E62-2CF94A8549B8}" type="parTrans" cxnId="{C8582104-58E9-4A0A-9D5C-585E00602467}">
      <dgm:prSet/>
      <dgm:spPr/>
      <dgm:t>
        <a:bodyPr/>
        <a:lstStyle/>
        <a:p>
          <a:endParaRPr lang="en-US"/>
        </a:p>
      </dgm:t>
    </dgm:pt>
    <dgm:pt modelId="{B5C094AE-1163-46CB-8669-DD923A5FDFF2}" type="sibTrans" cxnId="{C8582104-58E9-4A0A-9D5C-585E00602467}">
      <dgm:prSet/>
      <dgm:spPr/>
      <dgm:t>
        <a:bodyPr/>
        <a:lstStyle/>
        <a:p>
          <a:endParaRPr lang="en-US"/>
        </a:p>
      </dgm:t>
    </dgm:pt>
    <dgm:pt modelId="{5B616B06-391C-4F53-A62B-D0E5DB115936}">
      <dgm:prSet phldrT="[Text]"/>
      <dgm:spPr/>
      <dgm:t>
        <a:bodyPr/>
        <a:lstStyle/>
        <a:p>
          <a:r>
            <a:rPr lang="en-US" dirty="0" smtClean="0"/>
            <a:t>Install app using your Google Play for Education account</a:t>
          </a:r>
          <a:endParaRPr lang="en-US" dirty="0"/>
        </a:p>
      </dgm:t>
    </dgm:pt>
    <dgm:pt modelId="{6C73443A-99C6-4160-BE2A-BF1DAC1CB88E}" type="parTrans" cxnId="{397CE0BB-2185-49D6-9167-4F9F478DF887}">
      <dgm:prSet/>
      <dgm:spPr/>
      <dgm:t>
        <a:bodyPr/>
        <a:lstStyle/>
        <a:p>
          <a:endParaRPr lang="en-US"/>
        </a:p>
      </dgm:t>
    </dgm:pt>
    <dgm:pt modelId="{68756C79-A9EB-4BD8-A718-2116D00DBA0B}" type="sibTrans" cxnId="{397CE0BB-2185-49D6-9167-4F9F478DF887}">
      <dgm:prSet/>
      <dgm:spPr/>
      <dgm:t>
        <a:bodyPr/>
        <a:lstStyle/>
        <a:p>
          <a:endParaRPr lang="en-US"/>
        </a:p>
      </dgm:t>
    </dgm:pt>
    <dgm:pt modelId="{5D61C4E4-997D-41C4-B9E6-AD2AE32BAB24}">
      <dgm:prSet phldrT="[Text]"/>
      <dgm:spPr/>
      <dgm:t>
        <a:bodyPr/>
        <a:lstStyle/>
        <a:p>
          <a:r>
            <a:rPr lang="en-US" dirty="0" smtClean="0"/>
            <a:t>Mobile Device Manager (MDM)</a:t>
          </a:r>
          <a:endParaRPr lang="en-US" dirty="0"/>
        </a:p>
      </dgm:t>
    </dgm:pt>
    <dgm:pt modelId="{95E523AD-F924-4411-9C3E-99FDC1FFAECD}" type="parTrans" cxnId="{B822C309-41F1-48DC-AB3F-E8A8A72B7C0D}">
      <dgm:prSet/>
      <dgm:spPr/>
      <dgm:t>
        <a:bodyPr/>
        <a:lstStyle/>
        <a:p>
          <a:endParaRPr lang="en-US"/>
        </a:p>
      </dgm:t>
    </dgm:pt>
    <dgm:pt modelId="{02459697-D49A-4EC5-896B-760DAF58EEFA}" type="sibTrans" cxnId="{B822C309-41F1-48DC-AB3F-E8A8A72B7C0D}">
      <dgm:prSet/>
      <dgm:spPr/>
      <dgm:t>
        <a:bodyPr/>
        <a:lstStyle/>
        <a:p>
          <a:endParaRPr lang="en-US"/>
        </a:p>
      </dgm:t>
    </dgm:pt>
    <dgm:pt modelId="{F9F41390-D684-42A2-9463-11E1A89AB0B1}">
      <dgm:prSet phldrT="[Text]"/>
      <dgm:spPr/>
      <dgm:t>
        <a:bodyPr/>
        <a:lstStyle/>
        <a:p>
          <a:r>
            <a:rPr lang="en-US" dirty="0" err="1" smtClean="0"/>
            <a:t>TestNav</a:t>
          </a:r>
          <a:r>
            <a:rPr lang="en-US" dirty="0" smtClean="0"/>
            <a:t> app can be installed using an MDM that supports Device Owner</a:t>
          </a:r>
          <a:endParaRPr lang="en-US" dirty="0"/>
        </a:p>
      </dgm:t>
    </dgm:pt>
    <dgm:pt modelId="{54B176BF-2CE8-4D15-93F4-0B51149F3EA2}" type="parTrans" cxnId="{6AE143B6-F9E8-4E06-8FE5-32E507F4C7D3}">
      <dgm:prSet/>
      <dgm:spPr/>
      <dgm:t>
        <a:bodyPr/>
        <a:lstStyle/>
        <a:p>
          <a:endParaRPr lang="en-US"/>
        </a:p>
      </dgm:t>
    </dgm:pt>
    <dgm:pt modelId="{2B13C36B-3FF7-4593-BFD8-F44FEDC6FC3E}" type="sibTrans" cxnId="{6AE143B6-F9E8-4E06-8FE5-32E507F4C7D3}">
      <dgm:prSet/>
      <dgm:spPr/>
      <dgm:t>
        <a:bodyPr/>
        <a:lstStyle/>
        <a:p>
          <a:endParaRPr lang="en-US"/>
        </a:p>
      </dgm:t>
    </dgm:pt>
    <dgm:pt modelId="{11CEFC8C-CBE4-4FA3-A65C-16C08E374DCD}">
      <dgm:prSet phldrT="[Text]"/>
      <dgm:spPr/>
      <dgm:t>
        <a:bodyPr/>
        <a:lstStyle/>
        <a:p>
          <a:r>
            <a:rPr lang="en-US" dirty="0" smtClean="0"/>
            <a:t>Add names or email address of those users you want to access </a:t>
          </a:r>
          <a:r>
            <a:rPr lang="en-US" dirty="0" err="1" smtClean="0"/>
            <a:t>TestNav</a:t>
          </a:r>
          <a:endParaRPr lang="en-US" dirty="0"/>
        </a:p>
      </dgm:t>
    </dgm:pt>
    <dgm:pt modelId="{F88E260D-AD8C-4A70-BA58-D7D0C284208B}" type="parTrans" cxnId="{D50DEA26-27D8-4218-8DDF-50EF5C17F0E2}">
      <dgm:prSet/>
      <dgm:spPr/>
      <dgm:t>
        <a:bodyPr/>
        <a:lstStyle/>
        <a:p>
          <a:endParaRPr lang="en-US"/>
        </a:p>
      </dgm:t>
    </dgm:pt>
    <dgm:pt modelId="{708568C5-58ED-45B7-B6C9-A74C79B992D1}" type="sibTrans" cxnId="{D50DEA26-27D8-4218-8DDF-50EF5C17F0E2}">
      <dgm:prSet/>
      <dgm:spPr/>
      <dgm:t>
        <a:bodyPr/>
        <a:lstStyle/>
        <a:p>
          <a:endParaRPr lang="en-US"/>
        </a:p>
      </dgm:t>
    </dgm:pt>
    <dgm:pt modelId="{6F230ABA-9A8A-4AEE-93A3-FA92AA38A9AF}">
      <dgm:prSet phldrT="[Text]"/>
      <dgm:spPr/>
      <dgm:t>
        <a:bodyPr/>
        <a:lstStyle/>
        <a:p>
          <a:r>
            <a:rPr lang="en-US" dirty="0" smtClean="0"/>
            <a:t>Google tips:  </a:t>
          </a:r>
          <a:r>
            <a:rPr lang="en-US" b="0" i="0" u="sng" strike="noStrike" cap="none" dirty="0" smtClean="0">
              <a:solidFill>
                <a:schemeClr val="hlink"/>
              </a:solidFill>
              <a:latin typeface="Verdana"/>
              <a:ea typeface="Verdana"/>
              <a:cs typeface="Verdana"/>
              <a:sym typeface="Verdana"/>
              <a:hlinkClick xmlns:r="http://schemas.openxmlformats.org/officeDocument/2006/relationships" r:id="rId1"/>
            </a:rPr>
            <a:t>https://support.google.com/</a:t>
          </a:r>
          <a:br>
            <a:rPr lang="en-US" b="0" i="0" u="sng" strike="noStrike" cap="none" dirty="0" smtClean="0">
              <a:solidFill>
                <a:schemeClr val="hlink"/>
              </a:solidFill>
              <a:latin typeface="Verdana"/>
              <a:ea typeface="Verdana"/>
              <a:cs typeface="Verdana"/>
              <a:sym typeface="Verdana"/>
              <a:hlinkClick xmlns:r="http://schemas.openxmlformats.org/officeDocument/2006/relationships" r:id="rId1"/>
            </a:rPr>
          </a:br>
          <a:r>
            <a:rPr lang="en-US" b="0" i="0" u="sng" strike="noStrike" cap="none" dirty="0" err="1" smtClean="0">
              <a:solidFill>
                <a:schemeClr val="hlink"/>
              </a:solidFill>
              <a:latin typeface="Verdana"/>
              <a:ea typeface="Verdana"/>
              <a:cs typeface="Verdana"/>
              <a:sym typeface="Verdana"/>
              <a:hlinkClick xmlns:r="http://schemas.openxmlformats.org/officeDocument/2006/relationships" r:id="rId1"/>
            </a:rPr>
            <a:t>edu</a:t>
          </a:r>
          <a:r>
            <a:rPr lang="en-US" b="0" i="0" u="sng" strike="noStrike" cap="none" dirty="0" smtClean="0">
              <a:solidFill>
                <a:schemeClr val="hlink"/>
              </a:solidFill>
              <a:latin typeface="Verdana"/>
              <a:ea typeface="Verdana"/>
              <a:cs typeface="Verdana"/>
              <a:sym typeface="Verdana"/>
              <a:hlinkClick xmlns:r="http://schemas.openxmlformats.org/officeDocument/2006/relationships" r:id="rId1"/>
            </a:rPr>
            <a:t>/play/answer/3433713</a:t>
          </a:r>
          <a:r>
            <a:rPr lang="en-US" b="0" i="0" u="none" strike="noStrike" cap="none" dirty="0" smtClean="0">
              <a:solidFill>
                <a:srgbClr val="007EA3"/>
              </a:solidFill>
              <a:latin typeface="Verdana"/>
              <a:ea typeface="Verdana"/>
              <a:cs typeface="Verdana"/>
              <a:sym typeface="Verdana"/>
            </a:rPr>
            <a:t> </a:t>
          </a:r>
          <a:endParaRPr lang="en-US" dirty="0"/>
        </a:p>
      </dgm:t>
    </dgm:pt>
    <dgm:pt modelId="{97963AFC-1C01-41A6-82E2-A72603630625}" type="parTrans" cxnId="{9902C974-387D-45CA-B9DD-DE4D4F7D497D}">
      <dgm:prSet/>
      <dgm:spPr/>
      <dgm:t>
        <a:bodyPr/>
        <a:lstStyle/>
        <a:p>
          <a:endParaRPr lang="en-US"/>
        </a:p>
      </dgm:t>
    </dgm:pt>
    <dgm:pt modelId="{AB9AE4FE-DE23-45A9-ACA6-5E9B6D96447F}" type="sibTrans" cxnId="{9902C974-387D-45CA-B9DD-DE4D4F7D497D}">
      <dgm:prSet/>
      <dgm:spPr/>
      <dgm:t>
        <a:bodyPr/>
        <a:lstStyle/>
        <a:p>
          <a:endParaRPr lang="en-US"/>
        </a:p>
      </dgm:t>
    </dgm:pt>
    <dgm:pt modelId="{B881C02A-6366-4024-BA88-8AFC21F75943}">
      <dgm:prSet phldrT="[Text]"/>
      <dgm:spPr/>
      <dgm:t>
        <a:bodyPr/>
        <a:lstStyle/>
        <a:p>
          <a:r>
            <a:rPr lang="en-US" dirty="0" err="1" smtClean="0"/>
            <a:t>Afasfasf</a:t>
          </a:r>
          <a:endParaRPr lang="en-US" dirty="0"/>
        </a:p>
      </dgm:t>
    </dgm:pt>
    <dgm:pt modelId="{0CCE8C45-E321-45A2-BCDB-E316033C83A8}" type="parTrans" cxnId="{FA7718B6-9222-439B-8D73-7F05037103ED}">
      <dgm:prSet/>
      <dgm:spPr/>
      <dgm:t>
        <a:bodyPr/>
        <a:lstStyle/>
        <a:p>
          <a:endParaRPr lang="en-US"/>
        </a:p>
      </dgm:t>
    </dgm:pt>
    <dgm:pt modelId="{478F4B90-90DC-421D-BDD4-8B90B4D3A48F}" type="sibTrans" cxnId="{FA7718B6-9222-439B-8D73-7F05037103ED}">
      <dgm:prSet/>
      <dgm:spPr/>
      <dgm:t>
        <a:bodyPr/>
        <a:lstStyle/>
        <a:p>
          <a:endParaRPr lang="en-US"/>
        </a:p>
      </dgm:t>
    </dgm:pt>
    <dgm:pt modelId="{37D9A921-7AB1-467C-81D9-BE397C7B627F}">
      <dgm:prSet phldrT="[Text]"/>
      <dgm:spPr/>
      <dgm:t>
        <a:bodyPr/>
        <a:lstStyle/>
        <a:p>
          <a:r>
            <a:rPr lang="en-US" dirty="0" err="1" smtClean="0"/>
            <a:t>Asfasfaf</a:t>
          </a:r>
          <a:endParaRPr lang="en-US" dirty="0"/>
        </a:p>
      </dgm:t>
    </dgm:pt>
    <dgm:pt modelId="{6CD86846-C507-467E-835C-D6FA622EFB82}" type="parTrans" cxnId="{0CBD3AA3-FDA7-4FAD-8887-6C69478F1C73}">
      <dgm:prSet/>
      <dgm:spPr/>
      <dgm:t>
        <a:bodyPr/>
        <a:lstStyle/>
        <a:p>
          <a:endParaRPr lang="en-US"/>
        </a:p>
      </dgm:t>
    </dgm:pt>
    <dgm:pt modelId="{6D4EE630-4B7E-442F-ACC2-7EFF2BD50329}" type="sibTrans" cxnId="{0CBD3AA3-FDA7-4FAD-8887-6C69478F1C73}">
      <dgm:prSet/>
      <dgm:spPr/>
      <dgm:t>
        <a:bodyPr/>
        <a:lstStyle/>
        <a:p>
          <a:endParaRPr lang="en-US"/>
        </a:p>
      </dgm:t>
    </dgm:pt>
    <dgm:pt modelId="{BFB4429B-0035-4792-BF19-5A94696DCFEF}">
      <dgm:prSet phldrT="[Text]"/>
      <dgm:spPr/>
      <dgm:t>
        <a:bodyPr/>
        <a:lstStyle/>
        <a:p>
          <a:r>
            <a:rPr lang="en-US" dirty="0" smtClean="0"/>
            <a:t>Install using Google Play store </a:t>
          </a:r>
          <a:endParaRPr lang="en-US" dirty="0"/>
        </a:p>
      </dgm:t>
    </dgm:pt>
    <dgm:pt modelId="{5C7433AD-5A7D-4084-A775-FABF6EBCC682}" type="parTrans" cxnId="{24C8B485-CE03-4273-8031-32D75BC12EF6}">
      <dgm:prSet/>
      <dgm:spPr/>
      <dgm:t>
        <a:bodyPr/>
        <a:lstStyle/>
        <a:p>
          <a:endParaRPr lang="en-US"/>
        </a:p>
      </dgm:t>
    </dgm:pt>
    <dgm:pt modelId="{6DF2B220-F368-43C0-B076-94FE8C7FEAAF}" type="sibTrans" cxnId="{24C8B485-CE03-4273-8031-32D75BC12EF6}">
      <dgm:prSet/>
      <dgm:spPr/>
      <dgm:t>
        <a:bodyPr/>
        <a:lstStyle/>
        <a:p>
          <a:endParaRPr lang="en-US"/>
        </a:p>
      </dgm:t>
    </dgm:pt>
    <dgm:pt modelId="{99F37C64-FB16-4320-A5E3-F2266443A4F6}">
      <dgm:prSet phldrT="[Text]"/>
      <dgm:spPr/>
      <dgm:t>
        <a:bodyPr/>
        <a:lstStyle/>
        <a:p>
          <a:r>
            <a:rPr lang="en-US" dirty="0" smtClean="0"/>
            <a:t>Enter </a:t>
          </a:r>
          <a:r>
            <a:rPr lang="en-US" dirty="0" err="1" smtClean="0"/>
            <a:t>TestNav</a:t>
          </a:r>
          <a:r>
            <a:rPr lang="en-US" dirty="0" smtClean="0"/>
            <a:t> in the search field</a:t>
          </a:r>
          <a:endParaRPr lang="en-US" dirty="0"/>
        </a:p>
      </dgm:t>
    </dgm:pt>
    <dgm:pt modelId="{9582B1B2-0D00-4DD7-8B58-3AC109E73087}" type="parTrans" cxnId="{C33E7F55-39A6-445A-9C39-3542F4A4976B}">
      <dgm:prSet/>
      <dgm:spPr/>
      <dgm:t>
        <a:bodyPr/>
        <a:lstStyle/>
        <a:p>
          <a:endParaRPr lang="en-US"/>
        </a:p>
      </dgm:t>
    </dgm:pt>
    <dgm:pt modelId="{9EEA8FAA-1314-45A9-A077-FA2AB33A18BC}" type="sibTrans" cxnId="{C33E7F55-39A6-445A-9C39-3542F4A4976B}">
      <dgm:prSet/>
      <dgm:spPr/>
      <dgm:t>
        <a:bodyPr/>
        <a:lstStyle/>
        <a:p>
          <a:endParaRPr lang="en-US"/>
        </a:p>
      </dgm:t>
    </dgm:pt>
    <dgm:pt modelId="{DE8348C3-CED8-43F8-8D82-D1216D19F0D1}">
      <dgm:prSet phldrT="[Text]"/>
      <dgm:spPr/>
      <dgm:t>
        <a:bodyPr/>
        <a:lstStyle/>
        <a:p>
          <a:r>
            <a:rPr lang="en-US" dirty="0" smtClean="0"/>
            <a:t>Select </a:t>
          </a:r>
          <a:r>
            <a:rPr lang="en-US" dirty="0" err="1" smtClean="0"/>
            <a:t>TestNav</a:t>
          </a:r>
          <a:r>
            <a:rPr lang="en-US" dirty="0" smtClean="0"/>
            <a:t> and select Install</a:t>
          </a:r>
          <a:endParaRPr lang="en-US" dirty="0"/>
        </a:p>
      </dgm:t>
    </dgm:pt>
    <dgm:pt modelId="{0854E5E8-17F5-4332-A9E5-DF1B5DD24B64}" type="parTrans" cxnId="{800E99C5-285C-4988-9656-1C5EA86375BB}">
      <dgm:prSet/>
      <dgm:spPr/>
      <dgm:t>
        <a:bodyPr/>
        <a:lstStyle/>
        <a:p>
          <a:endParaRPr lang="en-US"/>
        </a:p>
      </dgm:t>
    </dgm:pt>
    <dgm:pt modelId="{58AA3CEA-5D15-4F6E-8962-D18A08851830}" type="sibTrans" cxnId="{800E99C5-285C-4988-9656-1C5EA86375BB}">
      <dgm:prSet/>
      <dgm:spPr/>
      <dgm:t>
        <a:bodyPr/>
        <a:lstStyle/>
        <a:p>
          <a:endParaRPr lang="en-US"/>
        </a:p>
      </dgm:t>
    </dgm:pt>
    <dgm:pt modelId="{B44B951F-8E89-40BB-B490-15595A43107E}">
      <dgm:prSet phldrT="[Text]"/>
      <dgm:spPr/>
      <dgm:t>
        <a:bodyPr/>
        <a:lstStyle/>
        <a:p>
          <a:r>
            <a:rPr lang="en-US" dirty="0" smtClean="0"/>
            <a:t>When launching TestNav, it will display the Screen Pin dialog.  Tap Yes, Tap Start Test Now. </a:t>
          </a:r>
          <a:endParaRPr lang="en-US" dirty="0"/>
        </a:p>
      </dgm:t>
    </dgm:pt>
    <dgm:pt modelId="{E823ABE4-7CC3-4C5B-A531-6843CA83FD5A}" type="parTrans" cxnId="{27B0378A-BDA2-4149-83AB-7D7B7E6046E1}">
      <dgm:prSet/>
      <dgm:spPr/>
      <dgm:t>
        <a:bodyPr/>
        <a:lstStyle/>
        <a:p>
          <a:endParaRPr lang="en-US"/>
        </a:p>
      </dgm:t>
    </dgm:pt>
    <dgm:pt modelId="{4A468383-1520-4E39-BB00-69F63C4ED28B}" type="sibTrans" cxnId="{27B0378A-BDA2-4149-83AB-7D7B7E6046E1}">
      <dgm:prSet/>
      <dgm:spPr/>
      <dgm:t>
        <a:bodyPr/>
        <a:lstStyle/>
        <a:p>
          <a:endParaRPr lang="en-US"/>
        </a:p>
      </dgm:t>
    </dgm:pt>
    <dgm:pt modelId="{117650C3-7F3D-4EB9-B34E-4FA6A70964F9}">
      <dgm:prSet phldrT="[Text]"/>
      <dgm:spPr/>
      <dgm:t>
        <a:bodyPr/>
        <a:lstStyle/>
        <a:p>
          <a:r>
            <a:rPr lang="en-US" dirty="0" smtClean="0"/>
            <a:t>Can also use Google Group or contact group</a:t>
          </a:r>
          <a:endParaRPr lang="en-US" dirty="0"/>
        </a:p>
      </dgm:t>
    </dgm:pt>
    <dgm:pt modelId="{99A2782C-729C-4B19-9C89-F5EE18711153}" type="parTrans" cxnId="{A86425F2-5035-424B-A2CD-7DCDB5CBEC06}">
      <dgm:prSet/>
      <dgm:spPr/>
    </dgm:pt>
    <dgm:pt modelId="{463E9144-33D0-4E21-AF4A-DB0FE1EEC44F}" type="sibTrans" cxnId="{A86425F2-5035-424B-A2CD-7DCDB5CBEC06}">
      <dgm:prSet/>
      <dgm:spPr/>
    </dgm:pt>
    <dgm:pt modelId="{6892E0BB-5351-443C-B20F-9E85A967ED89}" type="pres">
      <dgm:prSet presAssocID="{CCAE1166-EDBF-4D2A-9561-F29793C9E3BA}" presName="Name0" presStyleCnt="0">
        <dgm:presLayoutVars>
          <dgm:dir/>
          <dgm:animLvl val="lvl"/>
          <dgm:resizeHandles val="exact"/>
        </dgm:presLayoutVars>
      </dgm:prSet>
      <dgm:spPr/>
      <dgm:t>
        <a:bodyPr/>
        <a:lstStyle/>
        <a:p>
          <a:endParaRPr lang="en-US"/>
        </a:p>
      </dgm:t>
    </dgm:pt>
    <dgm:pt modelId="{CC453409-2C93-49AA-A80A-E5373C8C9365}" type="pres">
      <dgm:prSet presAssocID="{A0BE215D-059B-4543-AE2B-9C37133546C8}" presName="composite" presStyleCnt="0"/>
      <dgm:spPr/>
    </dgm:pt>
    <dgm:pt modelId="{5A172703-13FA-47A2-8137-78BED5BCF3E7}" type="pres">
      <dgm:prSet presAssocID="{A0BE215D-059B-4543-AE2B-9C37133546C8}" presName="parTx" presStyleLbl="alignNode1" presStyleIdx="0" presStyleCnt="2">
        <dgm:presLayoutVars>
          <dgm:chMax val="0"/>
          <dgm:chPref val="0"/>
          <dgm:bulletEnabled val="1"/>
        </dgm:presLayoutVars>
      </dgm:prSet>
      <dgm:spPr/>
      <dgm:t>
        <a:bodyPr/>
        <a:lstStyle/>
        <a:p>
          <a:endParaRPr lang="en-US"/>
        </a:p>
      </dgm:t>
    </dgm:pt>
    <dgm:pt modelId="{B3039A4E-BB09-4F90-8F6E-D6645FD62453}" type="pres">
      <dgm:prSet presAssocID="{A0BE215D-059B-4543-AE2B-9C37133546C8}" presName="desTx" presStyleLbl="alignAccFollowNode1" presStyleIdx="0" presStyleCnt="2">
        <dgm:presLayoutVars>
          <dgm:bulletEnabled val="1"/>
        </dgm:presLayoutVars>
      </dgm:prSet>
      <dgm:spPr/>
      <dgm:t>
        <a:bodyPr/>
        <a:lstStyle/>
        <a:p>
          <a:endParaRPr lang="en-US"/>
        </a:p>
      </dgm:t>
    </dgm:pt>
    <dgm:pt modelId="{5710DCF5-E674-4C2B-B55B-BCF029592803}" type="pres">
      <dgm:prSet presAssocID="{B5C094AE-1163-46CB-8669-DD923A5FDFF2}" presName="space" presStyleCnt="0"/>
      <dgm:spPr/>
    </dgm:pt>
    <dgm:pt modelId="{9624D106-3FB7-41AD-92BD-A48F8892B8D2}" type="pres">
      <dgm:prSet presAssocID="{5D61C4E4-997D-41C4-B9E6-AD2AE32BAB24}" presName="composite" presStyleCnt="0"/>
      <dgm:spPr/>
    </dgm:pt>
    <dgm:pt modelId="{C2F83692-B8CB-489B-A429-19EAA0EE77D7}" type="pres">
      <dgm:prSet presAssocID="{5D61C4E4-997D-41C4-B9E6-AD2AE32BAB24}" presName="parTx" presStyleLbl="alignNode1" presStyleIdx="1" presStyleCnt="2">
        <dgm:presLayoutVars>
          <dgm:chMax val="0"/>
          <dgm:chPref val="0"/>
          <dgm:bulletEnabled val="1"/>
        </dgm:presLayoutVars>
      </dgm:prSet>
      <dgm:spPr/>
      <dgm:t>
        <a:bodyPr/>
        <a:lstStyle/>
        <a:p>
          <a:endParaRPr lang="en-US"/>
        </a:p>
      </dgm:t>
    </dgm:pt>
    <dgm:pt modelId="{779240D5-B534-443E-9C9F-76A1C48781F5}" type="pres">
      <dgm:prSet presAssocID="{5D61C4E4-997D-41C4-B9E6-AD2AE32BAB24}" presName="desTx" presStyleLbl="alignAccFollowNode1" presStyleIdx="1" presStyleCnt="2">
        <dgm:presLayoutVars>
          <dgm:bulletEnabled val="1"/>
        </dgm:presLayoutVars>
      </dgm:prSet>
      <dgm:spPr/>
      <dgm:t>
        <a:bodyPr/>
        <a:lstStyle/>
        <a:p>
          <a:endParaRPr lang="en-US"/>
        </a:p>
      </dgm:t>
    </dgm:pt>
  </dgm:ptLst>
  <dgm:cxnLst>
    <dgm:cxn modelId="{94474431-4C89-4CE6-9612-A1FBF1861A10}" type="presOf" srcId="{F9F41390-D684-42A2-9463-11E1A89AB0B1}" destId="{779240D5-B534-443E-9C9F-76A1C48781F5}" srcOrd="0" destOrd="0" presId="urn:microsoft.com/office/officeart/2005/8/layout/hList1"/>
    <dgm:cxn modelId="{3630A8C0-CBB7-49C4-8FBB-1B3A4B39B6B3}" type="presOf" srcId="{6F230ABA-9A8A-4AEE-93A3-FA92AA38A9AF}" destId="{B3039A4E-BB09-4F90-8F6E-D6645FD62453}" srcOrd="0" destOrd="3" presId="urn:microsoft.com/office/officeart/2005/8/layout/hList1"/>
    <dgm:cxn modelId="{B822C309-41F1-48DC-AB3F-E8A8A72B7C0D}" srcId="{CCAE1166-EDBF-4D2A-9561-F29793C9E3BA}" destId="{5D61C4E4-997D-41C4-B9E6-AD2AE32BAB24}" srcOrd="1" destOrd="0" parTransId="{95E523AD-F924-4411-9C3E-99FDC1FFAECD}" sibTransId="{02459697-D49A-4EC5-896B-760DAF58EEFA}"/>
    <dgm:cxn modelId="{9902C974-387D-45CA-B9DD-DE4D4F7D497D}" srcId="{A0BE215D-059B-4543-AE2B-9C37133546C8}" destId="{6F230ABA-9A8A-4AEE-93A3-FA92AA38A9AF}" srcOrd="2" destOrd="0" parTransId="{97963AFC-1C01-41A6-82E2-A72603630625}" sibTransId="{AB9AE4FE-DE23-45A9-ACA6-5E9B6D96447F}"/>
    <dgm:cxn modelId="{14A1A7F4-0BAA-4719-A8CF-2CE70031EB50}" type="presOf" srcId="{5B616B06-391C-4F53-A62B-D0E5DB115936}" destId="{B3039A4E-BB09-4F90-8F6E-D6645FD62453}" srcOrd="0" destOrd="0" presId="urn:microsoft.com/office/officeart/2005/8/layout/hList1"/>
    <dgm:cxn modelId="{3BDC401C-D7AD-433C-8761-989979CD4028}" type="presOf" srcId="{B44B951F-8E89-40BB-B490-15595A43107E}" destId="{779240D5-B534-443E-9C9F-76A1C48781F5}" srcOrd="0" destOrd="6" presId="urn:microsoft.com/office/officeart/2005/8/layout/hList1"/>
    <dgm:cxn modelId="{73E66E3C-896A-4857-9CC3-DDFCFAE88E2D}" type="presOf" srcId="{99F37C64-FB16-4320-A5E3-F2266443A4F6}" destId="{779240D5-B534-443E-9C9F-76A1C48781F5}" srcOrd="0" destOrd="4" presId="urn:microsoft.com/office/officeart/2005/8/layout/hList1"/>
    <dgm:cxn modelId="{747C2DBE-8859-4211-89AA-14EFB253C1AC}" type="presOf" srcId="{DE8348C3-CED8-43F8-8D82-D1216D19F0D1}" destId="{779240D5-B534-443E-9C9F-76A1C48781F5}" srcOrd="0" destOrd="5" presId="urn:microsoft.com/office/officeart/2005/8/layout/hList1"/>
    <dgm:cxn modelId="{6AE143B6-F9E8-4E06-8FE5-32E507F4C7D3}" srcId="{5D61C4E4-997D-41C4-B9E6-AD2AE32BAB24}" destId="{F9F41390-D684-42A2-9463-11E1A89AB0B1}" srcOrd="0" destOrd="0" parTransId="{54B176BF-2CE8-4D15-93F4-0B51149F3EA2}" sibTransId="{2B13C36B-3FF7-4593-BFD8-F44FEDC6FC3E}"/>
    <dgm:cxn modelId="{0CBD3AA3-FDA7-4FAD-8887-6C69478F1C73}" srcId="{5D61C4E4-997D-41C4-B9E6-AD2AE32BAB24}" destId="{37D9A921-7AB1-467C-81D9-BE397C7B627F}" srcOrd="2" destOrd="0" parTransId="{6CD86846-C507-467E-835C-D6FA622EFB82}" sibTransId="{6D4EE630-4B7E-442F-ACC2-7EFF2BD50329}"/>
    <dgm:cxn modelId="{C8582104-58E9-4A0A-9D5C-585E00602467}" srcId="{CCAE1166-EDBF-4D2A-9561-F29793C9E3BA}" destId="{A0BE215D-059B-4543-AE2B-9C37133546C8}" srcOrd="0" destOrd="0" parTransId="{7A8D95FC-9D84-4167-8E62-2CF94A8549B8}" sibTransId="{B5C094AE-1163-46CB-8669-DD923A5FDFF2}"/>
    <dgm:cxn modelId="{C33E7F55-39A6-445A-9C39-3542F4A4976B}" srcId="{5D61C4E4-997D-41C4-B9E6-AD2AE32BAB24}" destId="{99F37C64-FB16-4320-A5E3-F2266443A4F6}" srcOrd="4" destOrd="0" parTransId="{9582B1B2-0D00-4DD7-8B58-3AC109E73087}" sibTransId="{9EEA8FAA-1314-45A9-A077-FA2AB33A18BC}"/>
    <dgm:cxn modelId="{F6437F81-8587-4635-810A-41DADF99806A}" type="presOf" srcId="{37D9A921-7AB1-467C-81D9-BE397C7B627F}" destId="{779240D5-B534-443E-9C9F-76A1C48781F5}" srcOrd="0" destOrd="2" presId="urn:microsoft.com/office/officeart/2005/8/layout/hList1"/>
    <dgm:cxn modelId="{D50DEA26-27D8-4218-8DDF-50EF5C17F0E2}" srcId="{A0BE215D-059B-4543-AE2B-9C37133546C8}" destId="{11CEFC8C-CBE4-4FA3-A65C-16C08E374DCD}" srcOrd="1" destOrd="0" parTransId="{F88E260D-AD8C-4A70-BA58-D7D0C284208B}" sibTransId="{708568C5-58ED-45B7-B6C9-A74C79B992D1}"/>
    <dgm:cxn modelId="{51E14A89-BD12-4F92-A408-212224EDFDE7}" type="presOf" srcId="{A0BE215D-059B-4543-AE2B-9C37133546C8}" destId="{5A172703-13FA-47A2-8137-78BED5BCF3E7}" srcOrd="0" destOrd="0" presId="urn:microsoft.com/office/officeart/2005/8/layout/hList1"/>
    <dgm:cxn modelId="{8D3A48FA-4CA1-4442-A77C-73516D1A87B5}" type="presOf" srcId="{5D61C4E4-997D-41C4-B9E6-AD2AE32BAB24}" destId="{C2F83692-B8CB-489B-A429-19EAA0EE77D7}" srcOrd="0" destOrd="0" presId="urn:microsoft.com/office/officeart/2005/8/layout/hList1"/>
    <dgm:cxn modelId="{24C8B485-CE03-4273-8031-32D75BC12EF6}" srcId="{5D61C4E4-997D-41C4-B9E6-AD2AE32BAB24}" destId="{BFB4429B-0035-4792-BF19-5A94696DCFEF}" srcOrd="3" destOrd="0" parTransId="{5C7433AD-5A7D-4084-A775-FABF6EBCC682}" sibTransId="{6DF2B220-F368-43C0-B076-94FE8C7FEAAF}"/>
    <dgm:cxn modelId="{FA7718B6-9222-439B-8D73-7F05037103ED}" srcId="{5D61C4E4-997D-41C4-B9E6-AD2AE32BAB24}" destId="{B881C02A-6366-4024-BA88-8AFC21F75943}" srcOrd="1" destOrd="0" parTransId="{0CCE8C45-E321-45A2-BCDB-E316033C83A8}" sibTransId="{478F4B90-90DC-421D-BDD4-8B90B4D3A48F}"/>
    <dgm:cxn modelId="{27B0378A-BDA2-4149-83AB-7D7B7E6046E1}" srcId="{5D61C4E4-997D-41C4-B9E6-AD2AE32BAB24}" destId="{B44B951F-8E89-40BB-B490-15595A43107E}" srcOrd="6" destOrd="0" parTransId="{E823ABE4-7CC3-4C5B-A531-6843CA83FD5A}" sibTransId="{4A468383-1520-4E39-BB00-69F63C4ED28B}"/>
    <dgm:cxn modelId="{66CC2544-3658-4409-A889-9B3C72B9C271}" type="presOf" srcId="{B881C02A-6366-4024-BA88-8AFC21F75943}" destId="{779240D5-B534-443E-9C9F-76A1C48781F5}" srcOrd="0" destOrd="1" presId="urn:microsoft.com/office/officeart/2005/8/layout/hList1"/>
    <dgm:cxn modelId="{3010EE3B-4D15-40B5-9513-978489DDF668}" type="presOf" srcId="{11CEFC8C-CBE4-4FA3-A65C-16C08E374DCD}" destId="{B3039A4E-BB09-4F90-8F6E-D6645FD62453}" srcOrd="0" destOrd="1" presId="urn:microsoft.com/office/officeart/2005/8/layout/hList1"/>
    <dgm:cxn modelId="{397CE0BB-2185-49D6-9167-4F9F478DF887}" srcId="{A0BE215D-059B-4543-AE2B-9C37133546C8}" destId="{5B616B06-391C-4F53-A62B-D0E5DB115936}" srcOrd="0" destOrd="0" parTransId="{6C73443A-99C6-4160-BE2A-BF1DAC1CB88E}" sibTransId="{68756C79-A9EB-4BD8-A718-2116D00DBA0B}"/>
    <dgm:cxn modelId="{0E6F1862-93FA-4C62-A7A9-54785E68FAD2}" type="presOf" srcId="{BFB4429B-0035-4792-BF19-5A94696DCFEF}" destId="{779240D5-B534-443E-9C9F-76A1C48781F5}" srcOrd="0" destOrd="3" presId="urn:microsoft.com/office/officeart/2005/8/layout/hList1"/>
    <dgm:cxn modelId="{A86425F2-5035-424B-A2CD-7DCDB5CBEC06}" srcId="{11CEFC8C-CBE4-4FA3-A65C-16C08E374DCD}" destId="{117650C3-7F3D-4EB9-B34E-4FA6A70964F9}" srcOrd="0" destOrd="0" parTransId="{99A2782C-729C-4B19-9C89-F5EE18711153}" sibTransId="{463E9144-33D0-4E21-AF4A-DB0FE1EEC44F}"/>
    <dgm:cxn modelId="{800E99C5-285C-4988-9656-1C5EA86375BB}" srcId="{5D61C4E4-997D-41C4-B9E6-AD2AE32BAB24}" destId="{DE8348C3-CED8-43F8-8D82-D1216D19F0D1}" srcOrd="5" destOrd="0" parTransId="{0854E5E8-17F5-4332-A9E5-DF1B5DD24B64}" sibTransId="{58AA3CEA-5D15-4F6E-8962-D18A08851830}"/>
    <dgm:cxn modelId="{5EEE09A1-9164-4116-94BF-B243636AEF2E}" type="presOf" srcId="{117650C3-7F3D-4EB9-B34E-4FA6A70964F9}" destId="{B3039A4E-BB09-4F90-8F6E-D6645FD62453}" srcOrd="0" destOrd="2" presId="urn:microsoft.com/office/officeart/2005/8/layout/hList1"/>
    <dgm:cxn modelId="{58DDA99D-CEA5-489F-8F66-A8A081F053DF}" type="presOf" srcId="{CCAE1166-EDBF-4D2A-9561-F29793C9E3BA}" destId="{6892E0BB-5351-443C-B20F-9E85A967ED89}" srcOrd="0" destOrd="0" presId="urn:microsoft.com/office/officeart/2005/8/layout/hList1"/>
    <dgm:cxn modelId="{29AFEFCC-971C-4FB8-9652-3A9FCB2248B3}" type="presParOf" srcId="{6892E0BB-5351-443C-B20F-9E85A967ED89}" destId="{CC453409-2C93-49AA-A80A-E5373C8C9365}" srcOrd="0" destOrd="0" presId="urn:microsoft.com/office/officeart/2005/8/layout/hList1"/>
    <dgm:cxn modelId="{E345D117-5C28-4940-B251-5A3AC02C44F7}" type="presParOf" srcId="{CC453409-2C93-49AA-A80A-E5373C8C9365}" destId="{5A172703-13FA-47A2-8137-78BED5BCF3E7}" srcOrd="0" destOrd="0" presId="urn:microsoft.com/office/officeart/2005/8/layout/hList1"/>
    <dgm:cxn modelId="{DB0F3227-937E-40F8-91CD-9C3BD00213B6}" type="presParOf" srcId="{CC453409-2C93-49AA-A80A-E5373C8C9365}" destId="{B3039A4E-BB09-4F90-8F6E-D6645FD62453}" srcOrd="1" destOrd="0" presId="urn:microsoft.com/office/officeart/2005/8/layout/hList1"/>
    <dgm:cxn modelId="{F56CB162-B882-411F-B7D2-08897A351760}" type="presParOf" srcId="{6892E0BB-5351-443C-B20F-9E85A967ED89}" destId="{5710DCF5-E674-4C2B-B55B-BCF029592803}" srcOrd="1" destOrd="0" presId="urn:microsoft.com/office/officeart/2005/8/layout/hList1"/>
    <dgm:cxn modelId="{E6E9AD76-F964-4DA6-9EA1-551F954E375B}" type="presParOf" srcId="{6892E0BB-5351-443C-B20F-9E85A967ED89}" destId="{9624D106-3FB7-41AD-92BD-A48F8892B8D2}" srcOrd="2" destOrd="0" presId="urn:microsoft.com/office/officeart/2005/8/layout/hList1"/>
    <dgm:cxn modelId="{41561B0C-16F4-46C3-9A0F-BB0B8F9CD8AA}" type="presParOf" srcId="{9624D106-3FB7-41AD-92BD-A48F8892B8D2}" destId="{C2F83692-B8CB-489B-A429-19EAA0EE77D7}" srcOrd="0" destOrd="0" presId="urn:microsoft.com/office/officeart/2005/8/layout/hList1"/>
    <dgm:cxn modelId="{207CB521-E7FA-439E-BB9A-2E8032BDD3D6}" type="presParOf" srcId="{9624D106-3FB7-41AD-92BD-A48F8892B8D2}" destId="{779240D5-B534-443E-9C9F-76A1C48781F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4D7237-714F-4AA3-9291-F94BF975C531}"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DB8261C4-5D4F-43EF-9C61-F41AD1C73BDA}">
      <dgm:prSet phldrT="[Text]"/>
      <dgm:spPr/>
      <dgm:t>
        <a:bodyPr/>
        <a:lstStyle/>
        <a:p>
          <a:r>
            <a:rPr lang="en-US" dirty="0" smtClean="0"/>
            <a:t>Download Installer</a:t>
          </a:r>
          <a:endParaRPr lang="en-US" dirty="0"/>
        </a:p>
      </dgm:t>
    </dgm:pt>
    <dgm:pt modelId="{CE3789AA-F659-44A9-B07A-95F19F365E54}" type="parTrans" cxnId="{C25A0653-C3C9-4131-96EA-3DEA2CFBD41B}">
      <dgm:prSet/>
      <dgm:spPr/>
      <dgm:t>
        <a:bodyPr/>
        <a:lstStyle/>
        <a:p>
          <a:endParaRPr lang="en-US"/>
        </a:p>
      </dgm:t>
    </dgm:pt>
    <dgm:pt modelId="{2E2E6BE1-DC60-4028-991A-26F123026E86}" type="sibTrans" cxnId="{C25A0653-C3C9-4131-96EA-3DEA2CFBD41B}">
      <dgm:prSet/>
      <dgm:spPr/>
      <dgm:t>
        <a:bodyPr/>
        <a:lstStyle/>
        <a:p>
          <a:endParaRPr lang="en-US"/>
        </a:p>
      </dgm:t>
    </dgm:pt>
    <dgm:pt modelId="{85AFA6D6-4993-428C-9CA1-2E41EEFB7449}">
      <dgm:prSet phldrT="[Text]"/>
      <dgm:spPr/>
      <dgm:t>
        <a:bodyPr/>
        <a:lstStyle/>
        <a:p>
          <a:r>
            <a:rPr lang="en-US" dirty="0" smtClean="0"/>
            <a:t>Updated </a:t>
          </a:r>
          <a:r>
            <a:rPr lang="en-US" dirty="0" err="1" smtClean="0"/>
            <a:t>ProctorCache</a:t>
          </a:r>
          <a:r>
            <a:rPr lang="en-US" dirty="0" smtClean="0"/>
            <a:t> installers at download.testnav.com</a:t>
          </a:r>
          <a:endParaRPr lang="en-US" dirty="0"/>
        </a:p>
      </dgm:t>
    </dgm:pt>
    <dgm:pt modelId="{578BA098-55DE-476F-BDE6-A554CCC8FCAE}" type="parTrans" cxnId="{16541AEE-304D-448D-8A90-9A8A758925D1}">
      <dgm:prSet/>
      <dgm:spPr/>
      <dgm:t>
        <a:bodyPr/>
        <a:lstStyle/>
        <a:p>
          <a:endParaRPr lang="en-US"/>
        </a:p>
      </dgm:t>
    </dgm:pt>
    <dgm:pt modelId="{49157661-442D-4008-93A7-A1CE3FCD0BCD}" type="sibTrans" cxnId="{16541AEE-304D-448D-8A90-9A8A758925D1}">
      <dgm:prSet/>
      <dgm:spPr/>
      <dgm:t>
        <a:bodyPr/>
        <a:lstStyle/>
        <a:p>
          <a:endParaRPr lang="en-US"/>
        </a:p>
      </dgm:t>
    </dgm:pt>
    <dgm:pt modelId="{59115293-CAD2-43A0-B252-E0483DBFF8C2}">
      <dgm:prSet phldrT="[Text]"/>
      <dgm:spPr/>
      <dgm:t>
        <a:bodyPr/>
        <a:lstStyle/>
        <a:p>
          <a:r>
            <a:rPr lang="en-US" dirty="0" smtClean="0"/>
            <a:t>Run installer and start service</a:t>
          </a:r>
          <a:endParaRPr lang="en-US" dirty="0"/>
        </a:p>
      </dgm:t>
    </dgm:pt>
    <dgm:pt modelId="{721DC64E-6668-4010-8401-20954DEDBF1C}" type="parTrans" cxnId="{5AAF89E8-901F-4CDE-BD99-E7F465C9CC8C}">
      <dgm:prSet/>
      <dgm:spPr/>
      <dgm:t>
        <a:bodyPr/>
        <a:lstStyle/>
        <a:p>
          <a:endParaRPr lang="en-US"/>
        </a:p>
      </dgm:t>
    </dgm:pt>
    <dgm:pt modelId="{66EDCD53-2D53-4C09-938A-71775F0ED770}" type="sibTrans" cxnId="{5AAF89E8-901F-4CDE-BD99-E7F465C9CC8C}">
      <dgm:prSet/>
      <dgm:spPr/>
      <dgm:t>
        <a:bodyPr/>
        <a:lstStyle/>
        <a:p>
          <a:endParaRPr lang="en-US"/>
        </a:p>
      </dgm:t>
    </dgm:pt>
    <dgm:pt modelId="{5CED5A31-6C3A-4723-BFE6-2784C089CFC1}">
      <dgm:prSet phldrT="[Text]"/>
      <dgm:spPr/>
      <dgm:t>
        <a:bodyPr/>
        <a:lstStyle/>
        <a:p>
          <a:r>
            <a:rPr lang="en-US" dirty="0" smtClean="0"/>
            <a:t>Service is normally started by default</a:t>
          </a:r>
          <a:endParaRPr lang="en-US" dirty="0"/>
        </a:p>
      </dgm:t>
    </dgm:pt>
    <dgm:pt modelId="{11FD7382-E581-42F9-B60F-D6CCD1B7F6F5}" type="parTrans" cxnId="{9A964CE1-EC80-4C3F-A0F2-A74FB41C52CE}">
      <dgm:prSet/>
      <dgm:spPr/>
      <dgm:t>
        <a:bodyPr/>
        <a:lstStyle/>
        <a:p>
          <a:endParaRPr lang="en-US"/>
        </a:p>
      </dgm:t>
    </dgm:pt>
    <dgm:pt modelId="{57F6AA83-EA95-4300-8D16-01E3FC2B424C}" type="sibTrans" cxnId="{9A964CE1-EC80-4C3F-A0F2-A74FB41C52CE}">
      <dgm:prSet/>
      <dgm:spPr/>
      <dgm:t>
        <a:bodyPr/>
        <a:lstStyle/>
        <a:p>
          <a:endParaRPr lang="en-US"/>
        </a:p>
      </dgm:t>
    </dgm:pt>
    <dgm:pt modelId="{5DDF097E-7E58-45CC-B6EE-525947233890}">
      <dgm:prSet phldrT="[Text]"/>
      <dgm:spPr/>
      <dgm:t>
        <a:bodyPr/>
        <a:lstStyle/>
        <a:p>
          <a:r>
            <a:rPr lang="en-US" dirty="0" smtClean="0"/>
            <a:t>Shortcuts exist to start or stop the service, if necessary</a:t>
          </a:r>
          <a:endParaRPr lang="en-US" dirty="0"/>
        </a:p>
      </dgm:t>
    </dgm:pt>
    <dgm:pt modelId="{6D05D08E-694A-4F08-9AD1-46F6D8FD1AD4}" type="parTrans" cxnId="{FAA03BA6-EB0B-4B81-985A-FFD7E16CB655}">
      <dgm:prSet/>
      <dgm:spPr/>
      <dgm:t>
        <a:bodyPr/>
        <a:lstStyle/>
        <a:p>
          <a:endParaRPr lang="en-US"/>
        </a:p>
      </dgm:t>
    </dgm:pt>
    <dgm:pt modelId="{3A1CFFE4-0594-4243-8A53-FF1486C3B18C}" type="sibTrans" cxnId="{FAA03BA6-EB0B-4B81-985A-FFD7E16CB655}">
      <dgm:prSet/>
      <dgm:spPr/>
      <dgm:t>
        <a:bodyPr/>
        <a:lstStyle/>
        <a:p>
          <a:endParaRPr lang="en-US"/>
        </a:p>
      </dgm:t>
    </dgm:pt>
    <dgm:pt modelId="{96F56661-5655-4893-B86E-9EFFE4645158}">
      <dgm:prSet phldrT="[Text]"/>
      <dgm:spPr/>
      <dgm:t>
        <a:bodyPr/>
        <a:lstStyle/>
        <a:p>
          <a:r>
            <a:rPr lang="en-US" dirty="0" smtClean="0"/>
            <a:t>Verify service is running; purge old cached content</a:t>
          </a:r>
          <a:endParaRPr lang="en-US" dirty="0"/>
        </a:p>
      </dgm:t>
    </dgm:pt>
    <dgm:pt modelId="{1BE6D91A-ADFE-468F-9C85-57525DB73965}" type="parTrans" cxnId="{91F16F2E-7D68-48E5-B4CF-2B06768A1CF7}">
      <dgm:prSet/>
      <dgm:spPr/>
      <dgm:t>
        <a:bodyPr/>
        <a:lstStyle/>
        <a:p>
          <a:endParaRPr lang="en-US"/>
        </a:p>
      </dgm:t>
    </dgm:pt>
    <dgm:pt modelId="{1D2E2E42-B8C3-4FDE-A969-26B63990422F}" type="sibTrans" cxnId="{91F16F2E-7D68-48E5-B4CF-2B06768A1CF7}">
      <dgm:prSet/>
      <dgm:spPr/>
      <dgm:t>
        <a:bodyPr/>
        <a:lstStyle/>
        <a:p>
          <a:endParaRPr lang="en-US"/>
        </a:p>
      </dgm:t>
    </dgm:pt>
    <dgm:pt modelId="{0BADCEBC-AB28-4679-9319-B90694CB76A6}">
      <dgm:prSet phldrT="[Text]"/>
      <dgm:spPr/>
      <dgm:t>
        <a:bodyPr/>
        <a:lstStyle/>
        <a:p>
          <a:r>
            <a:rPr lang="en-US" dirty="0" smtClean="0"/>
            <a:t>Open </a:t>
          </a:r>
          <a:r>
            <a:rPr lang="en-US" dirty="0" err="1" smtClean="0"/>
            <a:t>ProctorCache</a:t>
          </a:r>
          <a:r>
            <a:rPr lang="en-US" dirty="0" smtClean="0"/>
            <a:t> diagnostics screen</a:t>
          </a:r>
          <a:endParaRPr lang="en-US" dirty="0"/>
        </a:p>
      </dgm:t>
    </dgm:pt>
    <dgm:pt modelId="{69175218-6590-4183-B181-96D9B3E04211}" type="parTrans" cxnId="{2BCD156A-6CBE-4BE1-B611-380B6C0FB1F1}">
      <dgm:prSet/>
      <dgm:spPr/>
      <dgm:t>
        <a:bodyPr/>
        <a:lstStyle/>
        <a:p>
          <a:endParaRPr lang="en-US"/>
        </a:p>
      </dgm:t>
    </dgm:pt>
    <dgm:pt modelId="{E8D51ED8-D196-41DB-A20B-EA763B0CDDAE}" type="sibTrans" cxnId="{2BCD156A-6CBE-4BE1-B611-380B6C0FB1F1}">
      <dgm:prSet/>
      <dgm:spPr/>
      <dgm:t>
        <a:bodyPr/>
        <a:lstStyle/>
        <a:p>
          <a:endParaRPr lang="en-US"/>
        </a:p>
      </dgm:t>
    </dgm:pt>
    <dgm:pt modelId="{FC2677C4-F62D-4E14-BE2F-7E5B0F8F623F}">
      <dgm:prSet phldrT="[Text]"/>
      <dgm:spPr/>
      <dgm:t>
        <a:bodyPr/>
        <a:lstStyle/>
        <a:p>
          <a:r>
            <a:rPr lang="en-US" dirty="0" smtClean="0"/>
            <a:t>For 2016 PARCC CBT schools: Select old content and then purge (</a:t>
          </a:r>
          <a:r>
            <a:rPr lang="en-US" dirty="0" err="1" smtClean="0"/>
            <a:t>ProctorCache</a:t>
          </a:r>
          <a:r>
            <a:rPr lang="en-US" dirty="0" smtClean="0"/>
            <a:t> password required to complete)</a:t>
          </a:r>
          <a:endParaRPr lang="en-US" dirty="0"/>
        </a:p>
      </dgm:t>
    </dgm:pt>
    <dgm:pt modelId="{4941C1E1-0454-4B6C-97F9-6442B14ED2A1}" type="parTrans" cxnId="{9CE349B8-DADB-44CD-BDE1-DA9039A22D6D}">
      <dgm:prSet/>
      <dgm:spPr/>
      <dgm:t>
        <a:bodyPr/>
        <a:lstStyle/>
        <a:p>
          <a:endParaRPr lang="en-US"/>
        </a:p>
      </dgm:t>
    </dgm:pt>
    <dgm:pt modelId="{76179054-AA1F-469D-A0C1-602705DAA1C8}" type="sibTrans" cxnId="{9CE349B8-DADB-44CD-BDE1-DA9039A22D6D}">
      <dgm:prSet/>
      <dgm:spPr/>
      <dgm:t>
        <a:bodyPr/>
        <a:lstStyle/>
        <a:p>
          <a:endParaRPr lang="en-US"/>
        </a:p>
      </dgm:t>
    </dgm:pt>
    <dgm:pt modelId="{7D0C7614-9979-4F71-AA65-1313ECB87D94}" type="pres">
      <dgm:prSet presAssocID="{EC4D7237-714F-4AA3-9291-F94BF975C531}" presName="Name0" presStyleCnt="0">
        <dgm:presLayoutVars>
          <dgm:dir/>
          <dgm:animLvl val="lvl"/>
          <dgm:resizeHandles val="exact"/>
        </dgm:presLayoutVars>
      </dgm:prSet>
      <dgm:spPr/>
      <dgm:t>
        <a:bodyPr/>
        <a:lstStyle/>
        <a:p>
          <a:endParaRPr lang="en-US"/>
        </a:p>
      </dgm:t>
    </dgm:pt>
    <dgm:pt modelId="{A1C34ED7-8BCE-4F3F-840E-36A59247EE25}" type="pres">
      <dgm:prSet presAssocID="{96F56661-5655-4893-B86E-9EFFE4645158}" presName="boxAndChildren" presStyleCnt="0"/>
      <dgm:spPr/>
    </dgm:pt>
    <dgm:pt modelId="{B8706321-1DDF-464E-9F17-AC1994B80E58}" type="pres">
      <dgm:prSet presAssocID="{96F56661-5655-4893-B86E-9EFFE4645158}" presName="parentTextBox" presStyleLbl="node1" presStyleIdx="0" presStyleCnt="3"/>
      <dgm:spPr/>
      <dgm:t>
        <a:bodyPr/>
        <a:lstStyle/>
        <a:p>
          <a:endParaRPr lang="en-US"/>
        </a:p>
      </dgm:t>
    </dgm:pt>
    <dgm:pt modelId="{4FB4309D-B4CC-426C-9126-6031B4AADEE9}" type="pres">
      <dgm:prSet presAssocID="{96F56661-5655-4893-B86E-9EFFE4645158}" presName="entireBox" presStyleLbl="node1" presStyleIdx="0" presStyleCnt="3"/>
      <dgm:spPr/>
      <dgm:t>
        <a:bodyPr/>
        <a:lstStyle/>
        <a:p>
          <a:endParaRPr lang="en-US"/>
        </a:p>
      </dgm:t>
    </dgm:pt>
    <dgm:pt modelId="{1FA7A544-6F41-4A39-A932-0A56325936D3}" type="pres">
      <dgm:prSet presAssocID="{96F56661-5655-4893-B86E-9EFFE4645158}" presName="descendantBox" presStyleCnt="0"/>
      <dgm:spPr/>
    </dgm:pt>
    <dgm:pt modelId="{D6B575BD-0B59-4146-B1BB-3B96A1545342}" type="pres">
      <dgm:prSet presAssocID="{0BADCEBC-AB28-4679-9319-B90694CB76A6}" presName="childTextBox" presStyleLbl="fgAccFollowNode1" presStyleIdx="0" presStyleCnt="5">
        <dgm:presLayoutVars>
          <dgm:bulletEnabled val="1"/>
        </dgm:presLayoutVars>
      </dgm:prSet>
      <dgm:spPr/>
      <dgm:t>
        <a:bodyPr/>
        <a:lstStyle/>
        <a:p>
          <a:endParaRPr lang="en-US"/>
        </a:p>
      </dgm:t>
    </dgm:pt>
    <dgm:pt modelId="{F9E58D36-414F-4FA3-98AC-B2F071509020}" type="pres">
      <dgm:prSet presAssocID="{FC2677C4-F62D-4E14-BE2F-7E5B0F8F623F}" presName="childTextBox" presStyleLbl="fgAccFollowNode1" presStyleIdx="1" presStyleCnt="5">
        <dgm:presLayoutVars>
          <dgm:bulletEnabled val="1"/>
        </dgm:presLayoutVars>
      </dgm:prSet>
      <dgm:spPr/>
      <dgm:t>
        <a:bodyPr/>
        <a:lstStyle/>
        <a:p>
          <a:endParaRPr lang="en-US"/>
        </a:p>
      </dgm:t>
    </dgm:pt>
    <dgm:pt modelId="{B73C9F91-CB8D-4D4B-8420-E98F0C7DC7A6}" type="pres">
      <dgm:prSet presAssocID="{66EDCD53-2D53-4C09-938A-71775F0ED770}" presName="sp" presStyleCnt="0"/>
      <dgm:spPr/>
    </dgm:pt>
    <dgm:pt modelId="{3FB6C0C3-2E1A-4CC4-ADD2-4201D8E8E7C1}" type="pres">
      <dgm:prSet presAssocID="{59115293-CAD2-43A0-B252-E0483DBFF8C2}" presName="arrowAndChildren" presStyleCnt="0"/>
      <dgm:spPr/>
    </dgm:pt>
    <dgm:pt modelId="{18CD3775-D80E-4044-8F94-72DF0813DC6F}" type="pres">
      <dgm:prSet presAssocID="{59115293-CAD2-43A0-B252-E0483DBFF8C2}" presName="parentTextArrow" presStyleLbl="node1" presStyleIdx="0" presStyleCnt="3"/>
      <dgm:spPr/>
      <dgm:t>
        <a:bodyPr/>
        <a:lstStyle/>
        <a:p>
          <a:endParaRPr lang="en-US"/>
        </a:p>
      </dgm:t>
    </dgm:pt>
    <dgm:pt modelId="{8F45B75B-3545-41CA-B6C3-E7584CF352A8}" type="pres">
      <dgm:prSet presAssocID="{59115293-CAD2-43A0-B252-E0483DBFF8C2}" presName="arrow" presStyleLbl="node1" presStyleIdx="1" presStyleCnt="3"/>
      <dgm:spPr/>
      <dgm:t>
        <a:bodyPr/>
        <a:lstStyle/>
        <a:p>
          <a:endParaRPr lang="en-US"/>
        </a:p>
      </dgm:t>
    </dgm:pt>
    <dgm:pt modelId="{CDEE39A4-5CC2-45CC-AC8F-434AC5C486CE}" type="pres">
      <dgm:prSet presAssocID="{59115293-CAD2-43A0-B252-E0483DBFF8C2}" presName="descendantArrow" presStyleCnt="0"/>
      <dgm:spPr/>
    </dgm:pt>
    <dgm:pt modelId="{54B6DDA0-5950-4408-9FA9-11A4DBA1E1E4}" type="pres">
      <dgm:prSet presAssocID="{5CED5A31-6C3A-4723-BFE6-2784C089CFC1}" presName="childTextArrow" presStyleLbl="fgAccFollowNode1" presStyleIdx="2" presStyleCnt="5">
        <dgm:presLayoutVars>
          <dgm:bulletEnabled val="1"/>
        </dgm:presLayoutVars>
      </dgm:prSet>
      <dgm:spPr/>
      <dgm:t>
        <a:bodyPr/>
        <a:lstStyle/>
        <a:p>
          <a:endParaRPr lang="en-US"/>
        </a:p>
      </dgm:t>
    </dgm:pt>
    <dgm:pt modelId="{67A05BD7-AF00-47A5-A2EF-73F4839415C7}" type="pres">
      <dgm:prSet presAssocID="{5DDF097E-7E58-45CC-B6EE-525947233890}" presName="childTextArrow" presStyleLbl="fgAccFollowNode1" presStyleIdx="3" presStyleCnt="5">
        <dgm:presLayoutVars>
          <dgm:bulletEnabled val="1"/>
        </dgm:presLayoutVars>
      </dgm:prSet>
      <dgm:spPr/>
      <dgm:t>
        <a:bodyPr/>
        <a:lstStyle/>
        <a:p>
          <a:endParaRPr lang="en-US"/>
        </a:p>
      </dgm:t>
    </dgm:pt>
    <dgm:pt modelId="{AED2B6DD-47FD-4884-A5A8-783367E7490E}" type="pres">
      <dgm:prSet presAssocID="{2E2E6BE1-DC60-4028-991A-26F123026E86}" presName="sp" presStyleCnt="0"/>
      <dgm:spPr/>
    </dgm:pt>
    <dgm:pt modelId="{D370111F-B9B6-42B0-B69D-611EC9EDDDAE}" type="pres">
      <dgm:prSet presAssocID="{DB8261C4-5D4F-43EF-9C61-F41AD1C73BDA}" presName="arrowAndChildren" presStyleCnt="0"/>
      <dgm:spPr/>
    </dgm:pt>
    <dgm:pt modelId="{17778E53-05CE-4DBD-BFFF-EAF8403B86E1}" type="pres">
      <dgm:prSet presAssocID="{DB8261C4-5D4F-43EF-9C61-F41AD1C73BDA}" presName="parentTextArrow" presStyleLbl="node1" presStyleIdx="1" presStyleCnt="3"/>
      <dgm:spPr/>
      <dgm:t>
        <a:bodyPr/>
        <a:lstStyle/>
        <a:p>
          <a:endParaRPr lang="en-US"/>
        </a:p>
      </dgm:t>
    </dgm:pt>
    <dgm:pt modelId="{55EEC48F-1340-4E37-B832-367F5FA9B4C2}" type="pres">
      <dgm:prSet presAssocID="{DB8261C4-5D4F-43EF-9C61-F41AD1C73BDA}" presName="arrow" presStyleLbl="node1" presStyleIdx="2" presStyleCnt="3"/>
      <dgm:spPr/>
      <dgm:t>
        <a:bodyPr/>
        <a:lstStyle/>
        <a:p>
          <a:endParaRPr lang="en-US"/>
        </a:p>
      </dgm:t>
    </dgm:pt>
    <dgm:pt modelId="{7522DB38-12C7-4ED3-A8A6-07F365E446A3}" type="pres">
      <dgm:prSet presAssocID="{DB8261C4-5D4F-43EF-9C61-F41AD1C73BDA}" presName="descendantArrow" presStyleCnt="0"/>
      <dgm:spPr/>
    </dgm:pt>
    <dgm:pt modelId="{03406CD6-A964-45C0-B3FB-0802B93CDC8D}" type="pres">
      <dgm:prSet presAssocID="{85AFA6D6-4993-428C-9CA1-2E41EEFB7449}" presName="childTextArrow" presStyleLbl="fgAccFollowNode1" presStyleIdx="4" presStyleCnt="5">
        <dgm:presLayoutVars>
          <dgm:bulletEnabled val="1"/>
        </dgm:presLayoutVars>
      </dgm:prSet>
      <dgm:spPr/>
      <dgm:t>
        <a:bodyPr/>
        <a:lstStyle/>
        <a:p>
          <a:endParaRPr lang="en-US"/>
        </a:p>
      </dgm:t>
    </dgm:pt>
  </dgm:ptLst>
  <dgm:cxnLst>
    <dgm:cxn modelId="{9A964CE1-EC80-4C3F-A0F2-A74FB41C52CE}" srcId="{59115293-CAD2-43A0-B252-E0483DBFF8C2}" destId="{5CED5A31-6C3A-4723-BFE6-2784C089CFC1}" srcOrd="0" destOrd="0" parTransId="{11FD7382-E581-42F9-B60F-D6CCD1B7F6F5}" sibTransId="{57F6AA83-EA95-4300-8D16-01E3FC2B424C}"/>
    <dgm:cxn modelId="{18ECE055-05BB-4082-B5C0-6B4E55BB2833}" type="presOf" srcId="{EC4D7237-714F-4AA3-9291-F94BF975C531}" destId="{7D0C7614-9979-4F71-AA65-1313ECB87D94}" srcOrd="0" destOrd="0" presId="urn:microsoft.com/office/officeart/2005/8/layout/process4"/>
    <dgm:cxn modelId="{16541AEE-304D-448D-8A90-9A8A758925D1}" srcId="{DB8261C4-5D4F-43EF-9C61-F41AD1C73BDA}" destId="{85AFA6D6-4993-428C-9CA1-2E41EEFB7449}" srcOrd="0" destOrd="0" parTransId="{578BA098-55DE-476F-BDE6-A554CCC8FCAE}" sibTransId="{49157661-442D-4008-93A7-A1CE3FCD0BCD}"/>
    <dgm:cxn modelId="{796DA939-AE7D-4CBC-86FC-F76782A34803}" type="presOf" srcId="{FC2677C4-F62D-4E14-BE2F-7E5B0F8F623F}" destId="{F9E58D36-414F-4FA3-98AC-B2F071509020}" srcOrd="0" destOrd="0" presId="urn:microsoft.com/office/officeart/2005/8/layout/process4"/>
    <dgm:cxn modelId="{FA1679B4-D3B1-4816-BDFF-C58DAD1A9908}" type="presOf" srcId="{59115293-CAD2-43A0-B252-E0483DBFF8C2}" destId="{18CD3775-D80E-4044-8F94-72DF0813DC6F}" srcOrd="0" destOrd="0" presId="urn:microsoft.com/office/officeart/2005/8/layout/process4"/>
    <dgm:cxn modelId="{A3DD17D6-1336-4AEB-93EF-0DEEE6AA22B8}" type="presOf" srcId="{96F56661-5655-4893-B86E-9EFFE4645158}" destId="{B8706321-1DDF-464E-9F17-AC1994B80E58}" srcOrd="0" destOrd="0" presId="urn:microsoft.com/office/officeart/2005/8/layout/process4"/>
    <dgm:cxn modelId="{19E523E0-92AE-40FF-ACFD-0E707E598D59}" type="presOf" srcId="{DB8261C4-5D4F-43EF-9C61-F41AD1C73BDA}" destId="{17778E53-05CE-4DBD-BFFF-EAF8403B86E1}" srcOrd="0" destOrd="0" presId="urn:microsoft.com/office/officeart/2005/8/layout/process4"/>
    <dgm:cxn modelId="{14B18E31-F46C-4E39-B43B-5902D044DC0C}" type="presOf" srcId="{5DDF097E-7E58-45CC-B6EE-525947233890}" destId="{67A05BD7-AF00-47A5-A2EF-73F4839415C7}" srcOrd="0" destOrd="0" presId="urn:microsoft.com/office/officeart/2005/8/layout/process4"/>
    <dgm:cxn modelId="{AE764FBD-511E-4054-BE34-11283A566224}" type="presOf" srcId="{85AFA6D6-4993-428C-9CA1-2E41EEFB7449}" destId="{03406CD6-A964-45C0-B3FB-0802B93CDC8D}" srcOrd="0" destOrd="0" presId="urn:microsoft.com/office/officeart/2005/8/layout/process4"/>
    <dgm:cxn modelId="{91F16F2E-7D68-48E5-B4CF-2B06768A1CF7}" srcId="{EC4D7237-714F-4AA3-9291-F94BF975C531}" destId="{96F56661-5655-4893-B86E-9EFFE4645158}" srcOrd="2" destOrd="0" parTransId="{1BE6D91A-ADFE-468F-9C85-57525DB73965}" sibTransId="{1D2E2E42-B8C3-4FDE-A969-26B63990422F}"/>
    <dgm:cxn modelId="{D03F481C-3FEE-4E46-98E5-16609F215EDF}" type="presOf" srcId="{96F56661-5655-4893-B86E-9EFFE4645158}" destId="{4FB4309D-B4CC-426C-9126-6031B4AADEE9}" srcOrd="1" destOrd="0" presId="urn:microsoft.com/office/officeart/2005/8/layout/process4"/>
    <dgm:cxn modelId="{FAA03BA6-EB0B-4B81-985A-FFD7E16CB655}" srcId="{59115293-CAD2-43A0-B252-E0483DBFF8C2}" destId="{5DDF097E-7E58-45CC-B6EE-525947233890}" srcOrd="1" destOrd="0" parTransId="{6D05D08E-694A-4F08-9AD1-46F6D8FD1AD4}" sibTransId="{3A1CFFE4-0594-4243-8A53-FF1486C3B18C}"/>
    <dgm:cxn modelId="{5AAF89E8-901F-4CDE-BD99-E7F465C9CC8C}" srcId="{EC4D7237-714F-4AA3-9291-F94BF975C531}" destId="{59115293-CAD2-43A0-B252-E0483DBFF8C2}" srcOrd="1" destOrd="0" parTransId="{721DC64E-6668-4010-8401-20954DEDBF1C}" sibTransId="{66EDCD53-2D53-4C09-938A-71775F0ED770}"/>
    <dgm:cxn modelId="{2BCD156A-6CBE-4BE1-B611-380B6C0FB1F1}" srcId="{96F56661-5655-4893-B86E-9EFFE4645158}" destId="{0BADCEBC-AB28-4679-9319-B90694CB76A6}" srcOrd="0" destOrd="0" parTransId="{69175218-6590-4183-B181-96D9B3E04211}" sibTransId="{E8D51ED8-D196-41DB-A20B-EA763B0CDDAE}"/>
    <dgm:cxn modelId="{C7B4FA42-41AE-4622-90A1-E1CB86BC8737}" type="presOf" srcId="{0BADCEBC-AB28-4679-9319-B90694CB76A6}" destId="{D6B575BD-0B59-4146-B1BB-3B96A1545342}" srcOrd="0" destOrd="0" presId="urn:microsoft.com/office/officeart/2005/8/layout/process4"/>
    <dgm:cxn modelId="{7BFFB2DC-0012-4C13-B4EA-19082A3EB2A3}" type="presOf" srcId="{59115293-CAD2-43A0-B252-E0483DBFF8C2}" destId="{8F45B75B-3545-41CA-B6C3-E7584CF352A8}" srcOrd="1" destOrd="0" presId="urn:microsoft.com/office/officeart/2005/8/layout/process4"/>
    <dgm:cxn modelId="{DEDE9EF8-9209-4B96-8902-24ED2B1F6D62}" type="presOf" srcId="{DB8261C4-5D4F-43EF-9C61-F41AD1C73BDA}" destId="{55EEC48F-1340-4E37-B832-367F5FA9B4C2}" srcOrd="1" destOrd="0" presId="urn:microsoft.com/office/officeart/2005/8/layout/process4"/>
    <dgm:cxn modelId="{B13D8B96-079D-41FC-B301-A73BADAC934D}" type="presOf" srcId="{5CED5A31-6C3A-4723-BFE6-2784C089CFC1}" destId="{54B6DDA0-5950-4408-9FA9-11A4DBA1E1E4}" srcOrd="0" destOrd="0" presId="urn:microsoft.com/office/officeart/2005/8/layout/process4"/>
    <dgm:cxn modelId="{C25A0653-C3C9-4131-96EA-3DEA2CFBD41B}" srcId="{EC4D7237-714F-4AA3-9291-F94BF975C531}" destId="{DB8261C4-5D4F-43EF-9C61-F41AD1C73BDA}" srcOrd="0" destOrd="0" parTransId="{CE3789AA-F659-44A9-B07A-95F19F365E54}" sibTransId="{2E2E6BE1-DC60-4028-991A-26F123026E86}"/>
    <dgm:cxn modelId="{9CE349B8-DADB-44CD-BDE1-DA9039A22D6D}" srcId="{96F56661-5655-4893-B86E-9EFFE4645158}" destId="{FC2677C4-F62D-4E14-BE2F-7E5B0F8F623F}" srcOrd="1" destOrd="0" parTransId="{4941C1E1-0454-4B6C-97F9-6442B14ED2A1}" sibTransId="{76179054-AA1F-469D-A0C1-602705DAA1C8}"/>
    <dgm:cxn modelId="{18ED02CB-6317-4A5F-BDB0-AE5DB70270EA}" type="presParOf" srcId="{7D0C7614-9979-4F71-AA65-1313ECB87D94}" destId="{A1C34ED7-8BCE-4F3F-840E-36A59247EE25}" srcOrd="0" destOrd="0" presId="urn:microsoft.com/office/officeart/2005/8/layout/process4"/>
    <dgm:cxn modelId="{56EA3DC1-88D5-4091-9DEF-F7333D92ABD5}" type="presParOf" srcId="{A1C34ED7-8BCE-4F3F-840E-36A59247EE25}" destId="{B8706321-1DDF-464E-9F17-AC1994B80E58}" srcOrd="0" destOrd="0" presId="urn:microsoft.com/office/officeart/2005/8/layout/process4"/>
    <dgm:cxn modelId="{F02CF019-57B4-4B6F-9338-B9A05D3C3722}" type="presParOf" srcId="{A1C34ED7-8BCE-4F3F-840E-36A59247EE25}" destId="{4FB4309D-B4CC-426C-9126-6031B4AADEE9}" srcOrd="1" destOrd="0" presId="urn:microsoft.com/office/officeart/2005/8/layout/process4"/>
    <dgm:cxn modelId="{799AD906-C547-4C66-A6CD-5E5E79184ED1}" type="presParOf" srcId="{A1C34ED7-8BCE-4F3F-840E-36A59247EE25}" destId="{1FA7A544-6F41-4A39-A932-0A56325936D3}" srcOrd="2" destOrd="0" presId="urn:microsoft.com/office/officeart/2005/8/layout/process4"/>
    <dgm:cxn modelId="{8B421C36-2C84-4320-A8A3-5093F9DBFCFE}" type="presParOf" srcId="{1FA7A544-6F41-4A39-A932-0A56325936D3}" destId="{D6B575BD-0B59-4146-B1BB-3B96A1545342}" srcOrd="0" destOrd="0" presId="urn:microsoft.com/office/officeart/2005/8/layout/process4"/>
    <dgm:cxn modelId="{A5EA162C-8A95-4D99-B8BD-4A7C9100A9F3}" type="presParOf" srcId="{1FA7A544-6F41-4A39-A932-0A56325936D3}" destId="{F9E58D36-414F-4FA3-98AC-B2F071509020}" srcOrd="1" destOrd="0" presId="urn:microsoft.com/office/officeart/2005/8/layout/process4"/>
    <dgm:cxn modelId="{B0CC4081-7838-43F6-AA05-BBC97C9302A5}" type="presParOf" srcId="{7D0C7614-9979-4F71-AA65-1313ECB87D94}" destId="{B73C9F91-CB8D-4D4B-8420-E98F0C7DC7A6}" srcOrd="1" destOrd="0" presId="urn:microsoft.com/office/officeart/2005/8/layout/process4"/>
    <dgm:cxn modelId="{7A0A3F69-E120-4083-97A0-78C6E40278BF}" type="presParOf" srcId="{7D0C7614-9979-4F71-AA65-1313ECB87D94}" destId="{3FB6C0C3-2E1A-4CC4-ADD2-4201D8E8E7C1}" srcOrd="2" destOrd="0" presId="urn:microsoft.com/office/officeart/2005/8/layout/process4"/>
    <dgm:cxn modelId="{81688A8F-F191-483D-9649-4CA434DAE424}" type="presParOf" srcId="{3FB6C0C3-2E1A-4CC4-ADD2-4201D8E8E7C1}" destId="{18CD3775-D80E-4044-8F94-72DF0813DC6F}" srcOrd="0" destOrd="0" presId="urn:microsoft.com/office/officeart/2005/8/layout/process4"/>
    <dgm:cxn modelId="{08176371-DEE0-49CF-95C1-6C3E8CE2583F}" type="presParOf" srcId="{3FB6C0C3-2E1A-4CC4-ADD2-4201D8E8E7C1}" destId="{8F45B75B-3545-41CA-B6C3-E7584CF352A8}" srcOrd="1" destOrd="0" presId="urn:microsoft.com/office/officeart/2005/8/layout/process4"/>
    <dgm:cxn modelId="{9270E003-D9EA-4686-993E-29E88F2C83C0}" type="presParOf" srcId="{3FB6C0C3-2E1A-4CC4-ADD2-4201D8E8E7C1}" destId="{CDEE39A4-5CC2-45CC-AC8F-434AC5C486CE}" srcOrd="2" destOrd="0" presId="urn:microsoft.com/office/officeart/2005/8/layout/process4"/>
    <dgm:cxn modelId="{5AE7D4F2-3C3A-4568-863F-60BE14BABC8E}" type="presParOf" srcId="{CDEE39A4-5CC2-45CC-AC8F-434AC5C486CE}" destId="{54B6DDA0-5950-4408-9FA9-11A4DBA1E1E4}" srcOrd="0" destOrd="0" presId="urn:microsoft.com/office/officeart/2005/8/layout/process4"/>
    <dgm:cxn modelId="{F47FEE72-E974-40E0-AF96-98AEA159D6E7}" type="presParOf" srcId="{CDEE39A4-5CC2-45CC-AC8F-434AC5C486CE}" destId="{67A05BD7-AF00-47A5-A2EF-73F4839415C7}" srcOrd="1" destOrd="0" presId="urn:microsoft.com/office/officeart/2005/8/layout/process4"/>
    <dgm:cxn modelId="{0059FDA5-6703-4A7F-9EB0-9FF55A746F87}" type="presParOf" srcId="{7D0C7614-9979-4F71-AA65-1313ECB87D94}" destId="{AED2B6DD-47FD-4884-A5A8-783367E7490E}" srcOrd="3" destOrd="0" presId="urn:microsoft.com/office/officeart/2005/8/layout/process4"/>
    <dgm:cxn modelId="{5C42A35E-2CC5-483B-9C5F-7A3B9D099240}" type="presParOf" srcId="{7D0C7614-9979-4F71-AA65-1313ECB87D94}" destId="{D370111F-B9B6-42B0-B69D-611EC9EDDDAE}" srcOrd="4" destOrd="0" presId="urn:microsoft.com/office/officeart/2005/8/layout/process4"/>
    <dgm:cxn modelId="{756444AB-06FB-4C4F-A0D3-86FF117DF6E6}" type="presParOf" srcId="{D370111F-B9B6-42B0-B69D-611EC9EDDDAE}" destId="{17778E53-05CE-4DBD-BFFF-EAF8403B86E1}" srcOrd="0" destOrd="0" presId="urn:microsoft.com/office/officeart/2005/8/layout/process4"/>
    <dgm:cxn modelId="{CDE826E3-1645-4969-85B7-2D313C68B9D7}" type="presParOf" srcId="{D370111F-B9B6-42B0-B69D-611EC9EDDDAE}" destId="{55EEC48F-1340-4E37-B832-367F5FA9B4C2}" srcOrd="1" destOrd="0" presId="urn:microsoft.com/office/officeart/2005/8/layout/process4"/>
    <dgm:cxn modelId="{2BE3AD9A-B76A-4FBA-AE7F-0EE0820D6DCF}" type="presParOf" srcId="{D370111F-B9B6-42B0-B69D-611EC9EDDDAE}" destId="{7522DB38-12C7-4ED3-A8A6-07F365E446A3}" srcOrd="2" destOrd="0" presId="urn:microsoft.com/office/officeart/2005/8/layout/process4"/>
    <dgm:cxn modelId="{9AED4293-A151-4A13-BD07-260D3DA60872}" type="presParOf" srcId="{7522DB38-12C7-4ED3-A8A6-07F365E446A3}" destId="{03406CD6-A964-45C0-B3FB-0802B93CDC8D}"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172703-13FA-47A2-8137-78BED5BCF3E7}">
      <dsp:nvSpPr>
        <dsp:cNvPr id="0" name=""/>
        <dsp:cNvSpPr/>
      </dsp:nvSpPr>
      <dsp:spPr>
        <a:xfrm>
          <a:off x="38" y="172086"/>
          <a:ext cx="3703141" cy="547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t>Managed </a:t>
          </a:r>
          <a:r>
            <a:rPr lang="en-US" sz="1900" kern="1200" dirty="0" err="1" smtClean="0"/>
            <a:t>Chromebooks</a:t>
          </a:r>
          <a:r>
            <a:rPr lang="en-US" sz="1900" kern="1200" dirty="0" smtClean="0"/>
            <a:t>	</a:t>
          </a:r>
          <a:endParaRPr lang="en-US" sz="1900" kern="1200" dirty="0"/>
        </a:p>
      </dsp:txBody>
      <dsp:txXfrm>
        <a:off x="38" y="172086"/>
        <a:ext cx="3703141" cy="547200"/>
      </dsp:txXfrm>
    </dsp:sp>
    <dsp:sp modelId="{B3039A4E-BB09-4F90-8F6E-D6645FD62453}">
      <dsp:nvSpPr>
        <dsp:cNvPr id="0" name=""/>
        <dsp:cNvSpPr/>
      </dsp:nvSpPr>
      <dsp:spPr>
        <a:xfrm>
          <a:off x="38" y="719286"/>
          <a:ext cx="3703141" cy="302499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Can be performed simultaneously on all </a:t>
          </a:r>
          <a:r>
            <a:rPr lang="en-US" sz="1900" kern="1200" dirty="0" err="1" smtClean="0"/>
            <a:t>Chromebooks</a:t>
          </a:r>
          <a:r>
            <a:rPr lang="en-US" sz="1900" kern="1200" dirty="0" smtClean="0"/>
            <a:t> in your domain</a:t>
          </a:r>
          <a:endParaRPr lang="en-US" sz="1900" kern="1200" dirty="0"/>
        </a:p>
        <a:p>
          <a:pPr marL="171450" lvl="1" indent="-171450" algn="l" defTabSz="844550">
            <a:lnSpc>
              <a:spcPct val="90000"/>
            </a:lnSpc>
            <a:spcBef>
              <a:spcPct val="0"/>
            </a:spcBef>
            <a:spcAft>
              <a:spcPct val="15000"/>
            </a:spcAft>
            <a:buChar char="••"/>
          </a:pPr>
          <a:r>
            <a:rPr lang="en-US" sz="1900" kern="1200" dirty="0" smtClean="0"/>
            <a:t>Two main steps to complete: </a:t>
          </a:r>
          <a:endParaRPr lang="en-US" sz="1900" kern="1200" dirty="0"/>
        </a:p>
        <a:p>
          <a:pPr marL="342900" lvl="2" indent="-171450" algn="l" defTabSz="844550">
            <a:lnSpc>
              <a:spcPct val="90000"/>
            </a:lnSpc>
            <a:spcBef>
              <a:spcPct val="0"/>
            </a:spcBef>
            <a:spcAft>
              <a:spcPct val="15000"/>
            </a:spcAft>
            <a:buChar char="••"/>
          </a:pPr>
          <a:r>
            <a:rPr lang="en-US" sz="1900" kern="1200" dirty="0" smtClean="0"/>
            <a:t>Install </a:t>
          </a:r>
          <a:r>
            <a:rPr lang="en-US" sz="1900" kern="1200" dirty="0" err="1" smtClean="0"/>
            <a:t>TestNav</a:t>
          </a:r>
          <a:r>
            <a:rPr lang="en-US" sz="1900" kern="1200" dirty="0" smtClean="0"/>
            <a:t> app and set it to run as a Kiosk app</a:t>
          </a:r>
          <a:endParaRPr lang="en-US" sz="1900" kern="1200" dirty="0"/>
        </a:p>
        <a:p>
          <a:pPr marL="342900" lvl="2" indent="-171450" algn="l" defTabSz="844550">
            <a:lnSpc>
              <a:spcPct val="90000"/>
            </a:lnSpc>
            <a:spcBef>
              <a:spcPct val="0"/>
            </a:spcBef>
            <a:spcAft>
              <a:spcPct val="15000"/>
            </a:spcAft>
            <a:buChar char="••"/>
          </a:pPr>
          <a:r>
            <a:rPr lang="en-US" sz="1900" kern="1200" dirty="0" smtClean="0"/>
            <a:t>Preserve local data on </a:t>
          </a:r>
          <a:r>
            <a:rPr lang="en-US" sz="1900" kern="1200" dirty="0" err="1" smtClean="0"/>
            <a:t>Chromebook</a:t>
          </a:r>
          <a:r>
            <a:rPr lang="en-US" sz="1900" kern="1200" dirty="0" smtClean="0"/>
            <a:t> to retain student response files (SRF) and log files on the device</a:t>
          </a:r>
          <a:endParaRPr lang="en-US" sz="1900" kern="1200" dirty="0"/>
        </a:p>
      </dsp:txBody>
      <dsp:txXfrm>
        <a:off x="38" y="719286"/>
        <a:ext cx="3703141" cy="3024990"/>
      </dsp:txXfrm>
    </dsp:sp>
    <dsp:sp modelId="{C2F83692-B8CB-489B-A429-19EAA0EE77D7}">
      <dsp:nvSpPr>
        <dsp:cNvPr id="0" name=""/>
        <dsp:cNvSpPr/>
      </dsp:nvSpPr>
      <dsp:spPr>
        <a:xfrm>
          <a:off x="4221619" y="172086"/>
          <a:ext cx="3703141" cy="547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t>Unmanaged </a:t>
          </a:r>
          <a:r>
            <a:rPr lang="en-US" sz="1900" kern="1200" dirty="0" err="1" smtClean="0"/>
            <a:t>Chromebooks</a:t>
          </a:r>
          <a:endParaRPr lang="en-US" sz="1900" kern="1200" dirty="0"/>
        </a:p>
      </dsp:txBody>
      <dsp:txXfrm>
        <a:off x="4221619" y="172086"/>
        <a:ext cx="3703141" cy="547200"/>
      </dsp:txXfrm>
    </dsp:sp>
    <dsp:sp modelId="{779240D5-B534-443E-9C9F-76A1C48781F5}">
      <dsp:nvSpPr>
        <dsp:cNvPr id="0" name=""/>
        <dsp:cNvSpPr/>
      </dsp:nvSpPr>
      <dsp:spPr>
        <a:xfrm>
          <a:off x="4221619" y="719286"/>
          <a:ext cx="3703141" cy="302499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Steps have to be performed on each </a:t>
          </a:r>
          <a:r>
            <a:rPr lang="en-US" sz="1900" kern="1200" dirty="0" err="1" smtClean="0"/>
            <a:t>Chromebook</a:t>
          </a:r>
          <a:endParaRPr lang="en-US" sz="1900" kern="1200" dirty="0"/>
        </a:p>
        <a:p>
          <a:pPr marL="171450" lvl="1" indent="-171450" algn="l" defTabSz="844550">
            <a:lnSpc>
              <a:spcPct val="90000"/>
            </a:lnSpc>
            <a:spcBef>
              <a:spcPct val="0"/>
            </a:spcBef>
            <a:spcAft>
              <a:spcPct val="15000"/>
            </a:spcAft>
            <a:buChar char="••"/>
          </a:pPr>
          <a:r>
            <a:rPr lang="en-US" sz="1900" kern="1200" dirty="0" smtClean="0"/>
            <a:t>Requires access to the administrator/owner account for the device</a:t>
          </a:r>
          <a:endParaRPr lang="en-US" sz="1900" kern="1200" dirty="0"/>
        </a:p>
        <a:p>
          <a:pPr marL="342900" lvl="2" indent="-171450" algn="l" defTabSz="844550">
            <a:lnSpc>
              <a:spcPct val="90000"/>
            </a:lnSpc>
            <a:spcBef>
              <a:spcPct val="0"/>
            </a:spcBef>
            <a:spcAft>
              <a:spcPct val="15000"/>
            </a:spcAft>
            <a:buChar char="••"/>
          </a:pPr>
          <a:r>
            <a:rPr lang="en-US" sz="1900" kern="1200" dirty="0" smtClean="0"/>
            <a:t>Device will be backed up to cloud storage and deleted if you do not have access to the administrator account for the device</a:t>
          </a:r>
          <a:endParaRPr lang="en-US" sz="1900" kern="1200" dirty="0"/>
        </a:p>
      </dsp:txBody>
      <dsp:txXfrm>
        <a:off x="4221619" y="719286"/>
        <a:ext cx="3703141" cy="30249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172703-13FA-47A2-8137-78BED5BCF3E7}">
      <dsp:nvSpPr>
        <dsp:cNvPr id="0" name=""/>
        <dsp:cNvSpPr/>
      </dsp:nvSpPr>
      <dsp:spPr>
        <a:xfrm>
          <a:off x="38" y="86980"/>
          <a:ext cx="3703141" cy="518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smtClean="0"/>
            <a:t>Google Play for Education</a:t>
          </a:r>
          <a:endParaRPr lang="en-US" sz="1800" kern="1200" dirty="0"/>
        </a:p>
      </dsp:txBody>
      <dsp:txXfrm>
        <a:off x="38" y="86980"/>
        <a:ext cx="3703141" cy="518400"/>
      </dsp:txXfrm>
    </dsp:sp>
    <dsp:sp modelId="{B3039A4E-BB09-4F90-8F6E-D6645FD62453}">
      <dsp:nvSpPr>
        <dsp:cNvPr id="0" name=""/>
        <dsp:cNvSpPr/>
      </dsp:nvSpPr>
      <dsp:spPr>
        <a:xfrm>
          <a:off x="38" y="605380"/>
          <a:ext cx="3703141" cy="322400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Install app using your Google Play for Education account</a:t>
          </a:r>
          <a:endParaRPr lang="en-US" sz="1800" kern="1200" dirty="0"/>
        </a:p>
        <a:p>
          <a:pPr marL="171450" lvl="1" indent="-171450" algn="l" defTabSz="800100">
            <a:lnSpc>
              <a:spcPct val="90000"/>
            </a:lnSpc>
            <a:spcBef>
              <a:spcPct val="0"/>
            </a:spcBef>
            <a:spcAft>
              <a:spcPct val="15000"/>
            </a:spcAft>
            <a:buChar char="••"/>
          </a:pPr>
          <a:r>
            <a:rPr lang="en-US" sz="1800" kern="1200" dirty="0" smtClean="0"/>
            <a:t>Add names or email address of those users you want to access </a:t>
          </a:r>
          <a:r>
            <a:rPr lang="en-US" sz="1800" kern="1200" dirty="0" err="1" smtClean="0"/>
            <a:t>TestNav</a:t>
          </a:r>
          <a:endParaRPr lang="en-US" sz="1800" kern="1200" dirty="0"/>
        </a:p>
        <a:p>
          <a:pPr marL="342900" lvl="2" indent="-171450" algn="l" defTabSz="800100">
            <a:lnSpc>
              <a:spcPct val="90000"/>
            </a:lnSpc>
            <a:spcBef>
              <a:spcPct val="0"/>
            </a:spcBef>
            <a:spcAft>
              <a:spcPct val="15000"/>
            </a:spcAft>
            <a:buChar char="••"/>
          </a:pPr>
          <a:r>
            <a:rPr lang="en-US" sz="1800" kern="1200" dirty="0" smtClean="0"/>
            <a:t>Can also use Google Group or contact group</a:t>
          </a:r>
          <a:endParaRPr lang="en-US" sz="1800" kern="1200" dirty="0"/>
        </a:p>
        <a:p>
          <a:pPr marL="171450" lvl="1" indent="-171450" algn="l" defTabSz="800100">
            <a:lnSpc>
              <a:spcPct val="90000"/>
            </a:lnSpc>
            <a:spcBef>
              <a:spcPct val="0"/>
            </a:spcBef>
            <a:spcAft>
              <a:spcPct val="15000"/>
            </a:spcAft>
            <a:buChar char="••"/>
          </a:pPr>
          <a:r>
            <a:rPr lang="en-US" sz="1800" kern="1200" dirty="0" smtClean="0"/>
            <a:t>Google tips:  </a:t>
          </a:r>
          <a:r>
            <a:rPr lang="en-US" sz="1800" b="0" i="0" u="sng" strike="noStrike" kern="1200" cap="none" dirty="0" smtClean="0">
              <a:solidFill>
                <a:schemeClr val="hlink"/>
              </a:solidFill>
              <a:latin typeface="Verdana"/>
              <a:ea typeface="Verdana"/>
              <a:cs typeface="Verdana"/>
              <a:sym typeface="Verdana"/>
              <a:hlinkClick xmlns:r="http://schemas.openxmlformats.org/officeDocument/2006/relationships" r:id="rId1"/>
            </a:rPr>
            <a:t>https://support.google.com/</a:t>
          </a:r>
          <a:br>
            <a:rPr lang="en-US" sz="1800" b="0" i="0" u="sng" strike="noStrike" kern="1200" cap="none" dirty="0" smtClean="0">
              <a:solidFill>
                <a:schemeClr val="hlink"/>
              </a:solidFill>
              <a:latin typeface="Verdana"/>
              <a:ea typeface="Verdana"/>
              <a:cs typeface="Verdana"/>
              <a:sym typeface="Verdana"/>
              <a:hlinkClick xmlns:r="http://schemas.openxmlformats.org/officeDocument/2006/relationships" r:id="rId1"/>
            </a:rPr>
          </a:br>
          <a:r>
            <a:rPr lang="en-US" sz="1800" b="0" i="0" u="sng" strike="noStrike" kern="1200" cap="none" dirty="0" err="1" smtClean="0">
              <a:solidFill>
                <a:schemeClr val="hlink"/>
              </a:solidFill>
              <a:latin typeface="Verdana"/>
              <a:ea typeface="Verdana"/>
              <a:cs typeface="Verdana"/>
              <a:sym typeface="Verdana"/>
              <a:hlinkClick xmlns:r="http://schemas.openxmlformats.org/officeDocument/2006/relationships" r:id="rId1"/>
            </a:rPr>
            <a:t>edu</a:t>
          </a:r>
          <a:r>
            <a:rPr lang="en-US" sz="1800" b="0" i="0" u="sng" strike="noStrike" kern="1200" cap="none" dirty="0" smtClean="0">
              <a:solidFill>
                <a:schemeClr val="hlink"/>
              </a:solidFill>
              <a:latin typeface="Verdana"/>
              <a:ea typeface="Verdana"/>
              <a:cs typeface="Verdana"/>
              <a:sym typeface="Verdana"/>
              <a:hlinkClick xmlns:r="http://schemas.openxmlformats.org/officeDocument/2006/relationships" r:id="rId1"/>
            </a:rPr>
            <a:t>/play/answer/3433713</a:t>
          </a:r>
          <a:r>
            <a:rPr lang="en-US" sz="1800" b="0" i="0" u="none" strike="noStrike" kern="1200" cap="none" dirty="0" smtClean="0">
              <a:solidFill>
                <a:srgbClr val="007EA3"/>
              </a:solidFill>
              <a:latin typeface="Verdana"/>
              <a:ea typeface="Verdana"/>
              <a:cs typeface="Verdana"/>
              <a:sym typeface="Verdana"/>
            </a:rPr>
            <a:t> </a:t>
          </a:r>
          <a:endParaRPr lang="en-US" sz="1800" kern="1200" dirty="0"/>
        </a:p>
      </dsp:txBody>
      <dsp:txXfrm>
        <a:off x="38" y="605380"/>
        <a:ext cx="3703141" cy="3224002"/>
      </dsp:txXfrm>
    </dsp:sp>
    <dsp:sp modelId="{C2F83692-B8CB-489B-A429-19EAA0EE77D7}">
      <dsp:nvSpPr>
        <dsp:cNvPr id="0" name=""/>
        <dsp:cNvSpPr/>
      </dsp:nvSpPr>
      <dsp:spPr>
        <a:xfrm>
          <a:off x="4221619" y="86980"/>
          <a:ext cx="3703141" cy="518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smtClean="0"/>
            <a:t>Mobile Device Manager (MDM)</a:t>
          </a:r>
          <a:endParaRPr lang="en-US" sz="1800" kern="1200" dirty="0"/>
        </a:p>
      </dsp:txBody>
      <dsp:txXfrm>
        <a:off x="4221619" y="86980"/>
        <a:ext cx="3703141" cy="518400"/>
      </dsp:txXfrm>
    </dsp:sp>
    <dsp:sp modelId="{779240D5-B534-443E-9C9F-76A1C48781F5}">
      <dsp:nvSpPr>
        <dsp:cNvPr id="0" name=""/>
        <dsp:cNvSpPr/>
      </dsp:nvSpPr>
      <dsp:spPr>
        <a:xfrm>
          <a:off x="4221619" y="605380"/>
          <a:ext cx="3703141" cy="322400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err="1" smtClean="0"/>
            <a:t>TestNav</a:t>
          </a:r>
          <a:r>
            <a:rPr lang="en-US" sz="1800" kern="1200" dirty="0" smtClean="0"/>
            <a:t> app can be installed using an MDM that supports Device Owner</a:t>
          </a:r>
          <a:endParaRPr lang="en-US" sz="1800" kern="1200" dirty="0"/>
        </a:p>
        <a:p>
          <a:pPr marL="171450" lvl="1" indent="-171450" algn="l" defTabSz="800100">
            <a:lnSpc>
              <a:spcPct val="90000"/>
            </a:lnSpc>
            <a:spcBef>
              <a:spcPct val="0"/>
            </a:spcBef>
            <a:spcAft>
              <a:spcPct val="15000"/>
            </a:spcAft>
            <a:buChar char="••"/>
          </a:pPr>
          <a:r>
            <a:rPr lang="en-US" sz="1800" kern="1200" dirty="0" err="1" smtClean="0"/>
            <a:t>Afasfasf</a:t>
          </a:r>
          <a:endParaRPr lang="en-US" sz="1800" kern="1200" dirty="0"/>
        </a:p>
        <a:p>
          <a:pPr marL="171450" lvl="1" indent="-171450" algn="l" defTabSz="800100">
            <a:lnSpc>
              <a:spcPct val="90000"/>
            </a:lnSpc>
            <a:spcBef>
              <a:spcPct val="0"/>
            </a:spcBef>
            <a:spcAft>
              <a:spcPct val="15000"/>
            </a:spcAft>
            <a:buChar char="••"/>
          </a:pPr>
          <a:r>
            <a:rPr lang="en-US" sz="1800" kern="1200" dirty="0" err="1" smtClean="0"/>
            <a:t>Asfasfaf</a:t>
          </a:r>
          <a:endParaRPr lang="en-US" sz="1800" kern="1200" dirty="0"/>
        </a:p>
        <a:p>
          <a:pPr marL="171450" lvl="1" indent="-171450" algn="l" defTabSz="800100">
            <a:lnSpc>
              <a:spcPct val="90000"/>
            </a:lnSpc>
            <a:spcBef>
              <a:spcPct val="0"/>
            </a:spcBef>
            <a:spcAft>
              <a:spcPct val="15000"/>
            </a:spcAft>
            <a:buChar char="••"/>
          </a:pPr>
          <a:r>
            <a:rPr lang="en-US" sz="1800" kern="1200" dirty="0" smtClean="0"/>
            <a:t>Install using Google Play store </a:t>
          </a:r>
          <a:endParaRPr lang="en-US" sz="1800" kern="1200" dirty="0"/>
        </a:p>
        <a:p>
          <a:pPr marL="171450" lvl="1" indent="-171450" algn="l" defTabSz="800100">
            <a:lnSpc>
              <a:spcPct val="90000"/>
            </a:lnSpc>
            <a:spcBef>
              <a:spcPct val="0"/>
            </a:spcBef>
            <a:spcAft>
              <a:spcPct val="15000"/>
            </a:spcAft>
            <a:buChar char="••"/>
          </a:pPr>
          <a:r>
            <a:rPr lang="en-US" sz="1800" kern="1200" dirty="0" smtClean="0"/>
            <a:t>Enter </a:t>
          </a:r>
          <a:r>
            <a:rPr lang="en-US" sz="1800" kern="1200" dirty="0" err="1" smtClean="0"/>
            <a:t>TestNav</a:t>
          </a:r>
          <a:r>
            <a:rPr lang="en-US" sz="1800" kern="1200" dirty="0" smtClean="0"/>
            <a:t> in the search field</a:t>
          </a:r>
          <a:endParaRPr lang="en-US" sz="1800" kern="1200" dirty="0"/>
        </a:p>
        <a:p>
          <a:pPr marL="171450" lvl="1" indent="-171450" algn="l" defTabSz="800100">
            <a:lnSpc>
              <a:spcPct val="90000"/>
            </a:lnSpc>
            <a:spcBef>
              <a:spcPct val="0"/>
            </a:spcBef>
            <a:spcAft>
              <a:spcPct val="15000"/>
            </a:spcAft>
            <a:buChar char="••"/>
          </a:pPr>
          <a:r>
            <a:rPr lang="en-US" sz="1800" kern="1200" dirty="0" smtClean="0"/>
            <a:t>Select </a:t>
          </a:r>
          <a:r>
            <a:rPr lang="en-US" sz="1800" kern="1200" dirty="0" err="1" smtClean="0"/>
            <a:t>TestNav</a:t>
          </a:r>
          <a:r>
            <a:rPr lang="en-US" sz="1800" kern="1200" dirty="0" smtClean="0"/>
            <a:t> and select Install</a:t>
          </a:r>
          <a:endParaRPr lang="en-US" sz="1800" kern="1200" dirty="0"/>
        </a:p>
        <a:p>
          <a:pPr marL="171450" lvl="1" indent="-171450" algn="l" defTabSz="800100">
            <a:lnSpc>
              <a:spcPct val="90000"/>
            </a:lnSpc>
            <a:spcBef>
              <a:spcPct val="0"/>
            </a:spcBef>
            <a:spcAft>
              <a:spcPct val="15000"/>
            </a:spcAft>
            <a:buChar char="••"/>
          </a:pPr>
          <a:r>
            <a:rPr lang="en-US" sz="1800" kern="1200" dirty="0" smtClean="0"/>
            <a:t>When launching TestNav, it will display the Screen Pin dialog.  Tap Yes, Tap Start Test Now. </a:t>
          </a:r>
          <a:endParaRPr lang="en-US" sz="1800" kern="1200" dirty="0"/>
        </a:p>
      </dsp:txBody>
      <dsp:txXfrm>
        <a:off x="4221619" y="605380"/>
        <a:ext cx="3703141" cy="32240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B4309D-B4CC-426C-9126-6031B4AADEE9}">
      <dsp:nvSpPr>
        <dsp:cNvPr id="0" name=""/>
        <dsp:cNvSpPr/>
      </dsp:nvSpPr>
      <dsp:spPr>
        <a:xfrm>
          <a:off x="0" y="3464291"/>
          <a:ext cx="7924800" cy="11370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Verify service is running; purge old cached content</a:t>
          </a:r>
          <a:endParaRPr lang="en-US" sz="2100" kern="1200" dirty="0"/>
        </a:p>
      </dsp:txBody>
      <dsp:txXfrm>
        <a:off x="0" y="3464291"/>
        <a:ext cx="7924800" cy="614011"/>
      </dsp:txXfrm>
    </dsp:sp>
    <dsp:sp modelId="{D6B575BD-0B59-4146-B1BB-3B96A1545342}">
      <dsp:nvSpPr>
        <dsp:cNvPr id="0" name=""/>
        <dsp:cNvSpPr/>
      </dsp:nvSpPr>
      <dsp:spPr>
        <a:xfrm>
          <a:off x="0" y="4055561"/>
          <a:ext cx="3962399" cy="52304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r>
            <a:rPr lang="en-US" sz="1100" kern="1200" dirty="0" smtClean="0"/>
            <a:t>Open </a:t>
          </a:r>
          <a:r>
            <a:rPr lang="en-US" sz="1100" kern="1200" dirty="0" err="1" smtClean="0"/>
            <a:t>ProctorCache</a:t>
          </a:r>
          <a:r>
            <a:rPr lang="en-US" sz="1100" kern="1200" dirty="0" smtClean="0"/>
            <a:t> diagnostics screen</a:t>
          </a:r>
          <a:endParaRPr lang="en-US" sz="1100" kern="1200" dirty="0"/>
        </a:p>
      </dsp:txBody>
      <dsp:txXfrm>
        <a:off x="0" y="4055561"/>
        <a:ext cx="3962399" cy="523046"/>
      </dsp:txXfrm>
    </dsp:sp>
    <dsp:sp modelId="{F9E58D36-414F-4FA3-98AC-B2F071509020}">
      <dsp:nvSpPr>
        <dsp:cNvPr id="0" name=""/>
        <dsp:cNvSpPr/>
      </dsp:nvSpPr>
      <dsp:spPr>
        <a:xfrm>
          <a:off x="3962400" y="4055561"/>
          <a:ext cx="3962399" cy="52304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r>
            <a:rPr lang="en-US" sz="1100" kern="1200" dirty="0" smtClean="0"/>
            <a:t>For 2016 PARCC CBT schools: Select old content and then purge (</a:t>
          </a:r>
          <a:r>
            <a:rPr lang="en-US" sz="1100" kern="1200" dirty="0" err="1" smtClean="0"/>
            <a:t>ProctorCache</a:t>
          </a:r>
          <a:r>
            <a:rPr lang="en-US" sz="1100" kern="1200" dirty="0" smtClean="0"/>
            <a:t> password required to complete)</a:t>
          </a:r>
          <a:endParaRPr lang="en-US" sz="1100" kern="1200" dirty="0"/>
        </a:p>
      </dsp:txBody>
      <dsp:txXfrm>
        <a:off x="3962400" y="4055561"/>
        <a:ext cx="3962399" cy="523046"/>
      </dsp:txXfrm>
    </dsp:sp>
    <dsp:sp modelId="{8F45B75B-3545-41CA-B6C3-E7584CF352A8}">
      <dsp:nvSpPr>
        <dsp:cNvPr id="0" name=""/>
        <dsp:cNvSpPr/>
      </dsp:nvSpPr>
      <dsp:spPr>
        <a:xfrm rot="10800000">
          <a:off x="0" y="1732552"/>
          <a:ext cx="7924800" cy="1748794"/>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Run installer and start service</a:t>
          </a:r>
          <a:endParaRPr lang="en-US" sz="2100" kern="1200" dirty="0"/>
        </a:p>
      </dsp:txBody>
      <dsp:txXfrm rot="-10800000">
        <a:off x="0" y="1732552"/>
        <a:ext cx="7924800" cy="613827"/>
      </dsp:txXfrm>
    </dsp:sp>
    <dsp:sp modelId="{54B6DDA0-5950-4408-9FA9-11A4DBA1E1E4}">
      <dsp:nvSpPr>
        <dsp:cNvPr id="0" name=""/>
        <dsp:cNvSpPr/>
      </dsp:nvSpPr>
      <dsp:spPr>
        <a:xfrm>
          <a:off x="0" y="2346379"/>
          <a:ext cx="3962399" cy="52288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r>
            <a:rPr lang="en-US" sz="1100" kern="1200" dirty="0" smtClean="0"/>
            <a:t>Service is normally started by default</a:t>
          </a:r>
          <a:endParaRPr lang="en-US" sz="1100" kern="1200" dirty="0"/>
        </a:p>
      </dsp:txBody>
      <dsp:txXfrm>
        <a:off x="0" y="2346379"/>
        <a:ext cx="3962399" cy="522889"/>
      </dsp:txXfrm>
    </dsp:sp>
    <dsp:sp modelId="{67A05BD7-AF00-47A5-A2EF-73F4839415C7}">
      <dsp:nvSpPr>
        <dsp:cNvPr id="0" name=""/>
        <dsp:cNvSpPr/>
      </dsp:nvSpPr>
      <dsp:spPr>
        <a:xfrm>
          <a:off x="3962400" y="2346379"/>
          <a:ext cx="3962399" cy="52288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r>
            <a:rPr lang="en-US" sz="1100" kern="1200" dirty="0" smtClean="0"/>
            <a:t>Shortcuts exist to start or stop the service, if necessary</a:t>
          </a:r>
          <a:endParaRPr lang="en-US" sz="1100" kern="1200" dirty="0"/>
        </a:p>
      </dsp:txBody>
      <dsp:txXfrm>
        <a:off x="3962400" y="2346379"/>
        <a:ext cx="3962399" cy="522889"/>
      </dsp:txXfrm>
    </dsp:sp>
    <dsp:sp modelId="{55EEC48F-1340-4E37-B832-367F5FA9B4C2}">
      <dsp:nvSpPr>
        <dsp:cNvPr id="0" name=""/>
        <dsp:cNvSpPr/>
      </dsp:nvSpPr>
      <dsp:spPr>
        <a:xfrm rot="10800000">
          <a:off x="0" y="813"/>
          <a:ext cx="7924800" cy="1748794"/>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Download Installer</a:t>
          </a:r>
          <a:endParaRPr lang="en-US" sz="2100" kern="1200" dirty="0"/>
        </a:p>
      </dsp:txBody>
      <dsp:txXfrm rot="-10800000">
        <a:off x="0" y="813"/>
        <a:ext cx="7924800" cy="613827"/>
      </dsp:txXfrm>
    </dsp:sp>
    <dsp:sp modelId="{03406CD6-A964-45C0-B3FB-0802B93CDC8D}">
      <dsp:nvSpPr>
        <dsp:cNvPr id="0" name=""/>
        <dsp:cNvSpPr/>
      </dsp:nvSpPr>
      <dsp:spPr>
        <a:xfrm>
          <a:off x="0" y="614640"/>
          <a:ext cx="7924800" cy="52288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r>
            <a:rPr lang="en-US" sz="1100" kern="1200" dirty="0" smtClean="0"/>
            <a:t>Updated </a:t>
          </a:r>
          <a:r>
            <a:rPr lang="en-US" sz="1100" kern="1200" dirty="0" err="1" smtClean="0"/>
            <a:t>ProctorCache</a:t>
          </a:r>
          <a:r>
            <a:rPr lang="en-US" sz="1100" kern="1200" dirty="0" smtClean="0"/>
            <a:t> installers at download.testnav.com</a:t>
          </a:r>
          <a:endParaRPr lang="en-US" sz="1100" kern="1200" dirty="0"/>
        </a:p>
      </dsp:txBody>
      <dsp:txXfrm>
        <a:off x="0" y="614640"/>
        <a:ext cx="7924800" cy="52288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38AE5D3-7EC3-498C-8A93-D1F55A96F4C1}" type="datetimeFigureOut">
              <a:rPr lang="en-US" smtClean="0"/>
              <a:pPr/>
              <a:t>2/14/2017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smtClean="0"/>
              <a:t>Massachusetts Department of Elementary and Secondary Education</a:t>
            </a: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0820B25-C917-4208-BDDF-C72B78E7CCFD}" type="slidenum">
              <a:rPr lang="en-US" smtClean="0"/>
              <a:pPr/>
              <a:t>‹#›</a:t>
            </a:fld>
            <a:endParaRPr lang="en-US"/>
          </a:p>
        </p:txBody>
      </p:sp>
    </p:spTree>
    <p:extLst>
      <p:ext uri="{BB962C8B-B14F-4D97-AF65-F5344CB8AC3E}">
        <p14:creationId xmlns:p14="http://schemas.microsoft.com/office/powerpoint/2010/main" val="48561185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063F597-CE17-476A-A5CB-91589ED997B7}" type="datetimeFigureOut">
              <a:rPr lang="en-US" smtClean="0"/>
              <a:pPr/>
              <a:t>2/14/2017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r>
              <a:rPr lang="en-US" smtClean="0"/>
              <a:t>Massachusetts Department of Elementary and Secondary Education</a:t>
            </a: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45724FF-A098-4B60-9000-6891DF0985A5}" type="slidenum">
              <a:rPr lang="en-US" smtClean="0"/>
              <a:pPr/>
              <a:t>‹#›</a:t>
            </a:fld>
            <a:endParaRPr lang="en-US"/>
          </a:p>
        </p:txBody>
      </p:sp>
    </p:spTree>
    <p:extLst>
      <p:ext uri="{BB962C8B-B14F-4D97-AF65-F5344CB8AC3E}">
        <p14:creationId xmlns:p14="http://schemas.microsoft.com/office/powerpoint/2010/main" val="34700118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5724FF-A098-4B60-9000-6891DF0985A5}" type="slidenum">
              <a:rPr lang="en-US" smtClean="0"/>
              <a:pPr/>
              <a:t>3</a:t>
            </a:fld>
            <a:endParaRPr lang="en-US"/>
          </a:p>
        </p:txBody>
      </p:sp>
      <p:sp>
        <p:nvSpPr>
          <p:cNvPr id="5" name="Footer Placeholder 4"/>
          <p:cNvSpPr>
            <a:spLocks noGrp="1"/>
          </p:cNvSpPr>
          <p:nvPr>
            <p:ph type="ftr" sz="quarter" idx="11"/>
          </p:nvPr>
        </p:nvSpPr>
        <p:spPr/>
        <p:txBody>
          <a:bodyPr/>
          <a:lstStyle/>
          <a:p>
            <a:r>
              <a:rPr lang="en-US" smtClean="0"/>
              <a:t>Massachusetts Department of Elementary and Secondary Education</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Clr>
                <a:schemeClr val="dk1"/>
              </a:buClr>
              <a:buSzPct val="25000"/>
            </a:pPr>
            <a:r>
              <a:rPr lang="en-US" dirty="0">
                <a:solidFill>
                  <a:schemeClr val="dk1"/>
                </a:solidFill>
                <a:latin typeface="Arial"/>
                <a:ea typeface="Arial"/>
                <a:cs typeface="Arial"/>
                <a:sym typeface="Arial"/>
              </a:rPr>
              <a:t>Let’s have a look at the system requirements for Androids. It’s important to note some highlights:</a:t>
            </a:r>
          </a:p>
          <a:p>
            <a:pPr marL="168237" indent="-168237">
              <a:buClr>
                <a:schemeClr val="dk1"/>
              </a:buClr>
              <a:buSzPct val="100000"/>
              <a:buFont typeface="Arial"/>
              <a:buChar char="•"/>
            </a:pPr>
            <a:r>
              <a:rPr lang="en-US" dirty="0">
                <a:solidFill>
                  <a:schemeClr val="dk1"/>
                </a:solidFill>
                <a:latin typeface="Arial"/>
                <a:ea typeface="Arial"/>
                <a:cs typeface="Arial"/>
                <a:sym typeface="Arial"/>
              </a:rPr>
              <a:t>Such as Minimum and recommended memory requirements</a:t>
            </a:r>
          </a:p>
          <a:p>
            <a:pPr marL="168237" indent="-168237">
              <a:buClr>
                <a:schemeClr val="dk1"/>
              </a:buClr>
              <a:buSzPct val="100000"/>
              <a:buFont typeface="Arial"/>
              <a:buChar char="•"/>
            </a:pPr>
            <a:r>
              <a:rPr lang="en-US" dirty="0">
                <a:solidFill>
                  <a:schemeClr val="dk1"/>
                </a:solidFill>
                <a:latin typeface="Arial"/>
                <a:ea typeface="Arial"/>
                <a:cs typeface="Arial"/>
                <a:sym typeface="Arial"/>
              </a:rPr>
              <a:t>Requires Android 5.0 or higher</a:t>
            </a:r>
          </a:p>
          <a:p>
            <a:pPr>
              <a:buClr>
                <a:schemeClr val="dk1"/>
              </a:buClr>
              <a:buSzPct val="25000"/>
            </a:pPr>
            <a:endParaRPr lang="en-US" dirty="0">
              <a:solidFill>
                <a:schemeClr val="dk1"/>
              </a:solidFill>
              <a:latin typeface="Arial"/>
              <a:ea typeface="Arial"/>
              <a:cs typeface="Arial"/>
              <a:sym typeface="Arial"/>
            </a:endParaRPr>
          </a:p>
          <a:p>
            <a:pPr>
              <a:buClr>
                <a:schemeClr val="dk1"/>
              </a:buClr>
              <a:buSzPct val="25000"/>
            </a:pPr>
            <a:r>
              <a:rPr lang="en-US" dirty="0">
                <a:solidFill>
                  <a:schemeClr val="dk1"/>
                </a:solidFill>
                <a:latin typeface="Arial"/>
                <a:ea typeface="Arial"/>
                <a:cs typeface="Arial"/>
                <a:sym typeface="Arial"/>
              </a:rPr>
              <a:t>There are no Java or browser requirements for Android devices, as students will use the </a:t>
            </a:r>
            <a:r>
              <a:rPr lang="en-US" dirty="0" err="1">
                <a:solidFill>
                  <a:schemeClr val="dk1"/>
                </a:solidFill>
                <a:latin typeface="Arial"/>
                <a:ea typeface="Arial"/>
                <a:cs typeface="Arial"/>
                <a:sym typeface="Arial"/>
              </a:rPr>
              <a:t>TestNav</a:t>
            </a:r>
            <a:r>
              <a:rPr lang="en-US" dirty="0">
                <a:solidFill>
                  <a:schemeClr val="dk1"/>
                </a:solidFill>
                <a:latin typeface="Arial"/>
                <a:ea typeface="Arial"/>
                <a:cs typeface="Arial"/>
                <a:sym typeface="Arial"/>
              </a:rPr>
              <a:t> 8 App to access their test content.</a:t>
            </a:r>
          </a:p>
          <a:p>
            <a:pPr>
              <a:buClr>
                <a:schemeClr val="dk1"/>
              </a:buClr>
              <a:buSzPct val="25000"/>
            </a:pPr>
            <a:endParaRPr lang="en-US" dirty="0">
              <a:solidFill>
                <a:schemeClr val="dk1"/>
              </a:solidFill>
              <a:latin typeface="Arial"/>
              <a:ea typeface="Arial"/>
              <a:cs typeface="Arial"/>
              <a:sym typeface="Arial"/>
            </a:endParaRPr>
          </a:p>
          <a:p>
            <a:pPr>
              <a:buClr>
                <a:schemeClr val="dk1"/>
              </a:buClr>
              <a:buSzPct val="25000"/>
            </a:pPr>
            <a:r>
              <a:rPr lang="en-US" dirty="0">
                <a:solidFill>
                  <a:schemeClr val="dk1"/>
                </a:solidFill>
                <a:latin typeface="Arial"/>
                <a:ea typeface="Arial"/>
                <a:cs typeface="Arial"/>
                <a:sym typeface="Arial"/>
              </a:rPr>
              <a:t>And while Android devices can take advantage of a </a:t>
            </a:r>
            <a:r>
              <a:rPr lang="en-US" dirty="0" err="1">
                <a:solidFill>
                  <a:schemeClr val="dk1"/>
                </a:solidFill>
                <a:latin typeface="Arial"/>
                <a:ea typeface="Arial"/>
                <a:cs typeface="Arial"/>
                <a:sym typeface="Arial"/>
              </a:rPr>
              <a:t>ProctorCache</a:t>
            </a:r>
            <a:r>
              <a:rPr lang="en-US" dirty="0">
                <a:solidFill>
                  <a:schemeClr val="dk1"/>
                </a:solidFill>
                <a:latin typeface="Arial"/>
                <a:ea typeface="Arial"/>
                <a:cs typeface="Arial"/>
                <a:sym typeface="Arial"/>
              </a:rPr>
              <a:t> setup, allowing </a:t>
            </a:r>
            <a:r>
              <a:rPr lang="en-US" dirty="0" err="1">
                <a:solidFill>
                  <a:schemeClr val="dk1"/>
                </a:solidFill>
                <a:latin typeface="Arial"/>
                <a:ea typeface="Arial"/>
                <a:cs typeface="Arial"/>
                <a:sym typeface="Arial"/>
              </a:rPr>
              <a:t>TestNav</a:t>
            </a:r>
            <a:r>
              <a:rPr lang="en-US" dirty="0">
                <a:solidFill>
                  <a:schemeClr val="dk1"/>
                </a:solidFill>
                <a:latin typeface="Arial"/>
                <a:ea typeface="Arial"/>
                <a:cs typeface="Arial"/>
                <a:sym typeface="Arial"/>
              </a:rPr>
              <a:t> to gather cached content, they can’t be used as the actual </a:t>
            </a:r>
            <a:r>
              <a:rPr lang="en-US" dirty="0" err="1">
                <a:solidFill>
                  <a:schemeClr val="dk1"/>
                </a:solidFill>
                <a:latin typeface="Arial"/>
                <a:ea typeface="Arial"/>
                <a:cs typeface="Arial"/>
                <a:sym typeface="Arial"/>
              </a:rPr>
              <a:t>ProctorCache</a:t>
            </a:r>
            <a:r>
              <a:rPr lang="en-US" dirty="0">
                <a:solidFill>
                  <a:schemeClr val="dk1"/>
                </a:solidFill>
                <a:latin typeface="Arial"/>
                <a:ea typeface="Arial"/>
                <a:cs typeface="Arial"/>
                <a:sym typeface="Arial"/>
              </a:rPr>
              <a:t> machine itself.</a:t>
            </a:r>
            <a:endParaRPr lang="en-US" dirty="0">
              <a:solidFill>
                <a:schemeClr val="dk1"/>
              </a:solidFill>
              <a:latin typeface="Arial"/>
              <a:ea typeface="Arial"/>
              <a:cs typeface="Arial"/>
              <a:sym typeface="Arial"/>
            </a:endParaRPr>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Clr>
                <a:schemeClr val="dk1"/>
              </a:buClr>
              <a:buSzPct val="25000"/>
            </a:pPr>
            <a:r>
              <a:rPr lang="en-US" dirty="0">
                <a:solidFill>
                  <a:schemeClr val="dk1"/>
                </a:solidFill>
                <a:latin typeface="Arial"/>
                <a:ea typeface="Arial"/>
                <a:cs typeface="Arial"/>
                <a:sym typeface="Arial"/>
              </a:rPr>
              <a:t>Now let’s move into the setup details. Android devices can be installed with a Google Play for Education account, or by using a mobile device manager that supports Device Owner.</a:t>
            </a:r>
          </a:p>
          <a:p>
            <a:pPr>
              <a:buClr>
                <a:schemeClr val="dk1"/>
              </a:buClr>
              <a:buSzPct val="25000"/>
            </a:pPr>
            <a:endParaRPr lang="en-US" dirty="0">
              <a:solidFill>
                <a:schemeClr val="dk1"/>
              </a:solidFill>
              <a:latin typeface="Arial"/>
              <a:ea typeface="Arial"/>
              <a:cs typeface="Arial"/>
              <a:sym typeface="Arial"/>
            </a:endParaRPr>
          </a:p>
          <a:p>
            <a:pPr>
              <a:buClr>
                <a:schemeClr val="dk1"/>
              </a:buClr>
              <a:buSzPct val="25000"/>
            </a:pPr>
            <a:r>
              <a:rPr lang="en-US" b="1" dirty="0">
                <a:solidFill>
                  <a:schemeClr val="dk1"/>
                </a:solidFill>
                <a:ea typeface="Calibri"/>
                <a:cs typeface="Calibri"/>
                <a:sym typeface="Calibri"/>
              </a:rPr>
              <a:t>[CLICK] </a:t>
            </a:r>
            <a:r>
              <a:rPr lang="en-US" dirty="0">
                <a:solidFill>
                  <a:schemeClr val="dk1"/>
                </a:solidFill>
                <a:latin typeface="Arial"/>
                <a:ea typeface="Arial"/>
                <a:cs typeface="Arial"/>
                <a:sym typeface="Arial"/>
              </a:rPr>
              <a:t>To install on Android devices, you can use your Google Play for Education account to download the app. You’ll need to add the names or email addresses of those you want to access the </a:t>
            </a:r>
            <a:r>
              <a:rPr lang="en-US" dirty="0" err="1">
                <a:solidFill>
                  <a:schemeClr val="dk1"/>
                </a:solidFill>
                <a:latin typeface="Arial"/>
                <a:ea typeface="Arial"/>
                <a:cs typeface="Arial"/>
                <a:sym typeface="Arial"/>
              </a:rPr>
              <a:t>TestNav</a:t>
            </a:r>
            <a:r>
              <a:rPr lang="en-US" dirty="0">
                <a:solidFill>
                  <a:schemeClr val="dk1"/>
                </a:solidFill>
                <a:latin typeface="Arial"/>
                <a:ea typeface="Arial"/>
                <a:cs typeface="Arial"/>
                <a:sym typeface="Arial"/>
              </a:rPr>
              <a:t> app; alternatively, you can use Google Group addresses or a contact group. You can find tips for sending content to students on the Google support site.</a:t>
            </a:r>
            <a:br>
              <a:rPr lang="en-US" dirty="0">
                <a:solidFill>
                  <a:schemeClr val="dk1"/>
                </a:solidFill>
                <a:latin typeface="Arial"/>
                <a:ea typeface="Arial"/>
                <a:cs typeface="Arial"/>
                <a:sym typeface="Arial"/>
              </a:rPr>
            </a:br>
            <a:endParaRPr lang="en-US" dirty="0">
              <a:solidFill>
                <a:schemeClr val="dk1"/>
              </a:solidFill>
              <a:latin typeface="Arial"/>
              <a:ea typeface="Arial"/>
              <a:cs typeface="Arial"/>
              <a:sym typeface="Arial"/>
            </a:endParaRPr>
          </a:p>
          <a:p>
            <a:pPr>
              <a:buClr>
                <a:schemeClr val="dk1"/>
              </a:buClr>
              <a:buSzPct val="25000"/>
            </a:pPr>
            <a:r>
              <a:rPr lang="en-US" b="1" dirty="0">
                <a:solidFill>
                  <a:schemeClr val="dk1"/>
                </a:solidFill>
                <a:ea typeface="Calibri"/>
                <a:cs typeface="Calibri"/>
                <a:sym typeface="Calibri"/>
              </a:rPr>
              <a:t>[CLICK] </a:t>
            </a:r>
            <a:r>
              <a:rPr lang="en-US" dirty="0">
                <a:solidFill>
                  <a:schemeClr val="dk1"/>
                </a:solidFill>
                <a:latin typeface="Verdana"/>
                <a:ea typeface="Verdana"/>
                <a:cs typeface="Verdana"/>
                <a:sym typeface="Verdana"/>
              </a:rPr>
              <a:t>You also have the ability to install the </a:t>
            </a:r>
            <a:r>
              <a:rPr lang="en-US" dirty="0" err="1">
                <a:solidFill>
                  <a:schemeClr val="dk1"/>
                </a:solidFill>
                <a:latin typeface="Verdana"/>
                <a:ea typeface="Verdana"/>
                <a:cs typeface="Verdana"/>
                <a:sym typeface="Verdana"/>
              </a:rPr>
              <a:t>TestNav</a:t>
            </a:r>
            <a:r>
              <a:rPr lang="en-US" dirty="0">
                <a:solidFill>
                  <a:schemeClr val="dk1"/>
                </a:solidFill>
                <a:latin typeface="Verdana"/>
                <a:ea typeface="Verdana"/>
                <a:cs typeface="Verdana"/>
                <a:sym typeface="Verdana"/>
              </a:rPr>
              <a:t> app using a mobile device management (or MDM) system that supports Device Owner.</a:t>
            </a:r>
          </a:p>
          <a:p>
            <a:pPr>
              <a:buClr>
                <a:schemeClr val="dk1"/>
              </a:buClr>
              <a:buSzPct val="25000"/>
            </a:pPr>
            <a:endParaRPr lang="en-US" dirty="0">
              <a:solidFill>
                <a:schemeClr val="dk1"/>
              </a:solidFill>
              <a:latin typeface="Verdana"/>
              <a:ea typeface="Verdana"/>
              <a:cs typeface="Verdana"/>
              <a:sym typeface="Verdana"/>
            </a:endParaRPr>
          </a:p>
          <a:p>
            <a:pPr>
              <a:buClr>
                <a:schemeClr val="dk1"/>
              </a:buClr>
              <a:buSzPct val="25000"/>
            </a:pPr>
            <a:r>
              <a:rPr lang="en-US" dirty="0">
                <a:solidFill>
                  <a:schemeClr val="dk1"/>
                </a:solidFill>
                <a:latin typeface="Verdana"/>
                <a:ea typeface="Verdana"/>
                <a:cs typeface="Verdana"/>
                <a:sym typeface="Verdana"/>
              </a:rPr>
              <a:t>You can install </a:t>
            </a:r>
            <a:r>
              <a:rPr lang="en-US" dirty="0" err="1">
                <a:solidFill>
                  <a:schemeClr val="dk1"/>
                </a:solidFill>
                <a:latin typeface="Verdana"/>
                <a:ea typeface="Verdana"/>
                <a:cs typeface="Verdana"/>
                <a:sym typeface="Verdana"/>
              </a:rPr>
              <a:t>TestNav</a:t>
            </a:r>
            <a:r>
              <a:rPr lang="en-US" dirty="0">
                <a:solidFill>
                  <a:schemeClr val="dk1"/>
                </a:solidFill>
                <a:latin typeface="Verdana"/>
                <a:ea typeface="Verdana"/>
                <a:cs typeface="Verdana"/>
                <a:sym typeface="Verdana"/>
              </a:rPr>
              <a:t> on unmanaged Android devices through the Google Play store App….</a:t>
            </a:r>
            <a:endParaRPr lang="en-US">
              <a:solidFill>
                <a:schemeClr val="dk1"/>
              </a:solidFill>
              <a:latin typeface="Verdana"/>
              <a:ea typeface="Verdana"/>
              <a:cs typeface="Verdana"/>
              <a:sym typeface="Verdana"/>
            </a:endParaRPr>
          </a:p>
          <a:p>
            <a:pPr>
              <a:buClr>
                <a:schemeClr val="dk1"/>
              </a:buClr>
              <a:buSzPct val="25000"/>
            </a:pPr>
            <a:endParaRPr lang="en-US" dirty="0">
              <a:solidFill>
                <a:schemeClr val="dk1"/>
              </a:solidFill>
              <a:latin typeface="Arial"/>
              <a:ea typeface="Arial"/>
              <a:cs typeface="Arial"/>
              <a:sym typeface="Arial"/>
            </a:endParaRPr>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17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buClr>
                <a:schemeClr val="dk1"/>
              </a:buClr>
              <a:buSzPct val="25000"/>
            </a:pPr>
            <a:r>
              <a:rPr lang="en-US" dirty="0" err="1">
                <a:solidFill>
                  <a:schemeClr val="dk1"/>
                </a:solidFill>
                <a:latin typeface="Arial"/>
                <a:ea typeface="Arial"/>
                <a:cs typeface="Arial"/>
                <a:sym typeface="Arial"/>
              </a:rPr>
              <a:t>ProctorCache</a:t>
            </a:r>
            <a:r>
              <a:rPr lang="en-US" dirty="0">
                <a:solidFill>
                  <a:schemeClr val="dk1"/>
                </a:solidFill>
                <a:latin typeface="Arial"/>
                <a:ea typeface="Arial"/>
                <a:cs typeface="Arial"/>
                <a:sym typeface="Arial"/>
              </a:rPr>
              <a:t> is Pearson-supplied software that’s used in conjunction with </a:t>
            </a:r>
            <a:r>
              <a:rPr lang="en-US" dirty="0" err="1">
                <a:solidFill>
                  <a:schemeClr val="dk1"/>
                </a:solidFill>
                <a:latin typeface="Arial"/>
                <a:ea typeface="Arial"/>
                <a:cs typeface="Arial"/>
                <a:sym typeface="Arial"/>
              </a:rPr>
              <a:t>TestNav</a:t>
            </a:r>
            <a:r>
              <a:rPr lang="en-US" dirty="0">
                <a:solidFill>
                  <a:schemeClr val="dk1"/>
                </a:solidFill>
                <a:latin typeface="Arial"/>
                <a:ea typeface="Arial"/>
                <a:cs typeface="Arial"/>
                <a:sym typeface="Arial"/>
              </a:rPr>
              <a:t> to reduce bandwidth requirements and accelerate the delivery of test content.</a:t>
            </a:r>
          </a:p>
          <a:p>
            <a:pPr>
              <a:buClr>
                <a:schemeClr val="dk1"/>
              </a:buClr>
              <a:buSzPct val="25000"/>
            </a:pPr>
            <a:endParaRPr lang="en-US" dirty="0">
              <a:solidFill>
                <a:schemeClr val="dk1"/>
              </a:solidFill>
              <a:latin typeface="Arial"/>
              <a:ea typeface="Arial"/>
              <a:cs typeface="Arial"/>
              <a:sym typeface="Arial"/>
            </a:endParaRPr>
          </a:p>
          <a:p>
            <a:pPr>
              <a:buClr>
                <a:schemeClr val="dk1"/>
              </a:buClr>
              <a:buSzPct val="25000"/>
            </a:pPr>
            <a:r>
              <a:rPr lang="en-US" sz="1100" dirty="0">
                <a:solidFill>
                  <a:schemeClr val="dk1"/>
                </a:solidFill>
                <a:ea typeface="Calibri"/>
                <a:cs typeface="Calibri"/>
                <a:sym typeface="Calibri"/>
              </a:rPr>
              <a:t>So w</a:t>
            </a:r>
            <a:r>
              <a:rPr lang="en-US" dirty="0">
                <a:solidFill>
                  <a:schemeClr val="dk1"/>
                </a:solidFill>
                <a:latin typeface="Arial"/>
                <a:ea typeface="Arial"/>
                <a:cs typeface="Arial"/>
                <a:sym typeface="Arial"/>
              </a:rPr>
              <a:t>hat can you do with </a:t>
            </a:r>
            <a:r>
              <a:rPr lang="en-US" dirty="0" err="1">
                <a:solidFill>
                  <a:schemeClr val="dk1"/>
                </a:solidFill>
                <a:latin typeface="Arial"/>
                <a:ea typeface="Arial"/>
                <a:cs typeface="Arial"/>
                <a:sym typeface="Arial"/>
              </a:rPr>
              <a:t>ProctorCache</a:t>
            </a:r>
            <a:r>
              <a:rPr lang="en-US" dirty="0">
                <a:solidFill>
                  <a:schemeClr val="dk1"/>
                </a:solidFill>
                <a:latin typeface="Arial"/>
                <a:ea typeface="Arial"/>
                <a:cs typeface="Arial"/>
                <a:sym typeface="Arial"/>
              </a:rPr>
              <a:t>?</a:t>
            </a:r>
          </a:p>
          <a:p>
            <a:pPr marL="164347" indent="-164347">
              <a:buClr>
                <a:schemeClr val="dk1"/>
              </a:buClr>
              <a:buSzPct val="100000"/>
              <a:buFont typeface="Arial"/>
              <a:buChar char="•"/>
            </a:pPr>
            <a:r>
              <a:rPr lang="en-US" dirty="0">
                <a:solidFill>
                  <a:schemeClr val="dk1"/>
                </a:solidFill>
                <a:latin typeface="Arial"/>
                <a:ea typeface="Arial"/>
                <a:cs typeface="Arial"/>
                <a:sym typeface="Arial"/>
              </a:rPr>
              <a:t>You can pre-cache content </a:t>
            </a:r>
            <a:r>
              <a:rPr lang="en-US" b="1" dirty="0">
                <a:solidFill>
                  <a:schemeClr val="dk1"/>
                </a:solidFill>
                <a:latin typeface="Arial"/>
                <a:ea typeface="Arial"/>
                <a:cs typeface="Arial"/>
                <a:sym typeface="Arial"/>
              </a:rPr>
              <a:t>before</a:t>
            </a:r>
            <a:r>
              <a:rPr lang="en-US" dirty="0">
                <a:solidFill>
                  <a:schemeClr val="dk1"/>
                </a:solidFill>
                <a:latin typeface="Arial"/>
                <a:ea typeface="Arial"/>
                <a:cs typeface="Arial"/>
                <a:sym typeface="Arial"/>
              </a:rPr>
              <a:t> the test to your local network</a:t>
            </a:r>
          </a:p>
          <a:p>
            <a:pPr marL="164347" indent="-164347">
              <a:buClr>
                <a:schemeClr val="dk1"/>
              </a:buClr>
              <a:buSzPct val="100000"/>
              <a:buFont typeface="Arial"/>
              <a:buChar char="•"/>
            </a:pPr>
            <a:r>
              <a:rPr lang="en-US" dirty="0">
                <a:solidFill>
                  <a:schemeClr val="dk1"/>
                </a:solidFill>
                <a:latin typeface="Arial"/>
                <a:ea typeface="Arial"/>
                <a:cs typeface="Arial"/>
                <a:sym typeface="Arial"/>
              </a:rPr>
              <a:t>You can reduce or eliminate redundant downloads of test content, which will reduce the burden on your internet service provider (ISP)</a:t>
            </a:r>
          </a:p>
          <a:p>
            <a:pPr marL="164347" indent="-164347">
              <a:buClr>
                <a:schemeClr val="dk1"/>
              </a:buClr>
              <a:buSzPct val="100000"/>
              <a:buFont typeface="Arial"/>
              <a:buChar char="•"/>
            </a:pPr>
            <a:r>
              <a:rPr lang="en-US" dirty="0">
                <a:solidFill>
                  <a:schemeClr val="dk1"/>
                </a:solidFill>
                <a:latin typeface="Arial"/>
                <a:ea typeface="Arial"/>
                <a:cs typeface="Arial"/>
                <a:sym typeface="Arial"/>
              </a:rPr>
              <a:t>And you can store an encrypted local copy of all pre-cached tests and serve them at LAN speeds to students.</a:t>
            </a:r>
          </a:p>
          <a:p>
            <a:pPr marL="164347" indent="-164347">
              <a:buClr>
                <a:schemeClr val="dk1"/>
              </a:buClr>
              <a:buSzPct val="25000"/>
            </a:pPr>
            <a:endParaRPr lang="en-US" dirty="0">
              <a:solidFill>
                <a:schemeClr val="dk1"/>
              </a:solidFill>
              <a:latin typeface="Arial"/>
              <a:ea typeface="Arial"/>
              <a:cs typeface="Arial"/>
              <a:sym typeface="Arial"/>
            </a:endParaRPr>
          </a:p>
          <a:p>
            <a:pPr>
              <a:buClr>
                <a:schemeClr val="dk1"/>
              </a:buClr>
              <a:buSzPct val="25000"/>
            </a:pPr>
            <a:r>
              <a:rPr lang="en-US" sz="1100" dirty="0">
                <a:solidFill>
                  <a:schemeClr val="dk1"/>
                </a:solidFill>
                <a:ea typeface="Calibri"/>
                <a:cs typeface="Calibri"/>
                <a:sym typeface="Calibri"/>
              </a:rPr>
              <a:t>P</a:t>
            </a:r>
            <a:r>
              <a:rPr lang="en-US" dirty="0">
                <a:solidFill>
                  <a:schemeClr val="dk1"/>
                </a:solidFill>
                <a:latin typeface="Arial"/>
                <a:ea typeface="Arial"/>
                <a:cs typeface="Arial"/>
                <a:sym typeface="Arial"/>
              </a:rPr>
              <a:t>roctor caching is highly recommended due to the many benefits it provides.</a:t>
            </a:r>
          </a:p>
          <a:p>
            <a:pPr>
              <a:buClr>
                <a:schemeClr val="dk1"/>
              </a:buClr>
              <a:buSzPct val="25000"/>
            </a:pPr>
            <a:endParaRPr lang="en-US" dirty="0">
              <a:solidFill>
                <a:schemeClr val="dk1"/>
              </a:solidFill>
              <a:latin typeface="Arial"/>
              <a:ea typeface="Arial"/>
              <a:cs typeface="Arial"/>
              <a:sym typeface="Arial"/>
            </a:endParaRPr>
          </a:p>
          <a:p>
            <a:pPr>
              <a:buClr>
                <a:srgbClr val="000000"/>
              </a:buClr>
              <a:buSzPct val="25000"/>
            </a:pPr>
            <a:r>
              <a:rPr lang="en-US" dirty="0">
                <a:solidFill>
                  <a:srgbClr val="000000"/>
                </a:solidFill>
                <a:ea typeface="Calibri"/>
                <a:cs typeface="Calibri"/>
                <a:sym typeface="Calibri"/>
              </a:rPr>
              <a:t>This diagram illustrates two network scenarios. </a:t>
            </a:r>
          </a:p>
          <a:p>
            <a:pPr>
              <a:buClr>
                <a:schemeClr val="dk1"/>
              </a:buClr>
              <a:buSzPct val="25000"/>
            </a:pPr>
            <a:endParaRPr lang="en-US" dirty="0">
              <a:solidFill>
                <a:srgbClr val="000000"/>
              </a:solidFill>
              <a:ea typeface="Calibri"/>
              <a:cs typeface="Calibri"/>
              <a:sym typeface="Calibri"/>
            </a:endParaRPr>
          </a:p>
          <a:p>
            <a:pPr>
              <a:buClr>
                <a:srgbClr val="000000"/>
              </a:buClr>
              <a:buSzPct val="25000"/>
            </a:pPr>
            <a:r>
              <a:rPr lang="en-US" dirty="0">
                <a:solidFill>
                  <a:srgbClr val="000000"/>
                </a:solidFill>
                <a:ea typeface="Calibri"/>
                <a:cs typeface="Calibri"/>
                <a:sym typeface="Calibri"/>
              </a:rPr>
              <a:t>The scenario on the left illustrates a network setup that doesn’t use proctor caching. Each student is downloading a unique copy of the test content directly from the Pearson servers. The diagram shows that redundant test copies are being downloaded simultaneously over the corporation’s ISP connection, while students are waiting to test. This heavy use of bandwidth not only affects how quickly the test loads for students, but also the available bandwidth for all other internet-related activities.</a:t>
            </a:r>
          </a:p>
          <a:p>
            <a:pPr>
              <a:buClr>
                <a:schemeClr val="dk1"/>
              </a:buClr>
              <a:buSzPct val="25000"/>
            </a:pPr>
            <a:endParaRPr lang="en-US" dirty="0">
              <a:solidFill>
                <a:srgbClr val="000000"/>
              </a:solidFill>
              <a:ea typeface="Calibri"/>
              <a:cs typeface="Calibri"/>
              <a:sym typeface="Calibri"/>
            </a:endParaRPr>
          </a:p>
          <a:p>
            <a:pPr>
              <a:buClr>
                <a:srgbClr val="000000"/>
              </a:buClr>
              <a:buSzPct val="25000"/>
            </a:pPr>
            <a:r>
              <a:rPr lang="en-US" dirty="0">
                <a:solidFill>
                  <a:srgbClr val="000000"/>
                </a:solidFill>
                <a:ea typeface="Calibri"/>
                <a:cs typeface="Calibri"/>
                <a:sym typeface="Calibri"/>
              </a:rPr>
              <a:t>The right side of the diagram shows the network traffic for a test environment successfully using proctor caching. The test content is pre-cached once in an encrypted format to a local workstation designated in the </a:t>
            </a:r>
            <a:r>
              <a:rPr lang="en-US" dirty="0" err="1">
                <a:solidFill>
                  <a:srgbClr val="000000"/>
                </a:solidFill>
                <a:ea typeface="Calibri"/>
                <a:cs typeface="Calibri"/>
                <a:sym typeface="Calibri"/>
              </a:rPr>
              <a:t>TestNav</a:t>
            </a:r>
            <a:r>
              <a:rPr lang="en-US" dirty="0">
                <a:solidFill>
                  <a:srgbClr val="000000"/>
                </a:solidFill>
                <a:ea typeface="Calibri"/>
                <a:cs typeface="Calibri"/>
                <a:sym typeface="Calibri"/>
              </a:rPr>
              <a:t> configuration setup as the proctor caching computer. Students that are assigned to the proctor caching computer will locally access the test content without utilizing your internet bandwidth, thus decreasing overall network traffic for your corporation. The closer the configured computers are to the proctor caching workstation, the faster the delivery of content.</a:t>
            </a:r>
          </a:p>
          <a:p>
            <a:pPr>
              <a:buClr>
                <a:schemeClr val="dk1"/>
              </a:buClr>
              <a:buSzPct val="25000"/>
            </a:pPr>
            <a:endParaRPr lang="en-US" dirty="0">
              <a:solidFill>
                <a:srgbClr val="000000"/>
              </a:solidFill>
              <a:ea typeface="Calibri"/>
              <a:cs typeface="Calibri"/>
              <a:sym typeface="Calibri"/>
            </a:endParaRPr>
          </a:p>
          <a:p>
            <a:pPr>
              <a:buClr>
                <a:srgbClr val="000000"/>
              </a:buClr>
              <a:buSzPct val="25000"/>
            </a:pPr>
            <a:r>
              <a:rPr lang="en-US" dirty="0">
                <a:solidFill>
                  <a:srgbClr val="000000"/>
                </a:solidFill>
                <a:ea typeface="Calibri"/>
                <a:cs typeface="Calibri"/>
                <a:sym typeface="Calibri"/>
              </a:rPr>
              <a:t>corporations have the flexibility to decide where to implement proctor caching in the network environment. Based on local network considerations, corporations can implement proctor caching machines at the corporation or school-level. If implementing at a corporation-level, we recommend considering the added complexity of the connection between the school and the central location. If proctor caching computers are housed at the school where students are testing, then you don’t have to worry about an outside connection.</a:t>
            </a:r>
          </a:p>
          <a:p>
            <a:pPr>
              <a:buClr>
                <a:schemeClr val="dk1"/>
              </a:buClr>
              <a:buSzPct val="25000"/>
            </a:pPr>
            <a:endParaRPr lang="en-US" dirty="0">
              <a:solidFill>
                <a:srgbClr val="000000"/>
              </a:solidFill>
              <a:ea typeface="Calibri"/>
              <a:cs typeface="Calibri"/>
              <a:sym typeface="Calibri"/>
            </a:endParaRPr>
          </a:p>
          <a:p>
            <a:pPr>
              <a:buClr>
                <a:schemeClr val="dk1"/>
              </a:buClr>
              <a:buSzPct val="25000"/>
            </a:pPr>
            <a:r>
              <a:rPr lang="en-US" sz="1100" b="1" dirty="0">
                <a:solidFill>
                  <a:schemeClr val="dk1"/>
                </a:solidFill>
                <a:ea typeface="Calibri"/>
                <a:cs typeface="Calibri"/>
                <a:sym typeface="Calibri"/>
              </a:rPr>
              <a:t>Without </a:t>
            </a:r>
            <a:r>
              <a:rPr lang="en-US" sz="1100" b="1" dirty="0" err="1">
                <a:solidFill>
                  <a:schemeClr val="dk1"/>
                </a:solidFill>
                <a:ea typeface="Calibri"/>
                <a:cs typeface="Calibri"/>
                <a:sym typeface="Calibri"/>
              </a:rPr>
              <a:t>ProctorCache</a:t>
            </a:r>
            <a:r>
              <a:rPr lang="en-US" sz="1100" dirty="0">
                <a:solidFill>
                  <a:schemeClr val="dk1"/>
                </a:solidFill>
                <a:ea typeface="Calibri"/>
                <a:cs typeface="Calibri"/>
                <a:sym typeface="Calibri"/>
              </a:rPr>
              <a:t>, each testing computer must individually connect across the Internet to download test content.</a:t>
            </a:r>
          </a:p>
          <a:p>
            <a:pPr>
              <a:buClr>
                <a:schemeClr val="dk1"/>
              </a:buClr>
              <a:buSzPct val="25000"/>
            </a:pPr>
            <a:r>
              <a:rPr lang="en-US" sz="1100" b="1" dirty="0">
                <a:solidFill>
                  <a:schemeClr val="dk1"/>
                </a:solidFill>
                <a:ea typeface="Calibri"/>
                <a:cs typeface="Calibri"/>
                <a:sym typeface="Calibri"/>
              </a:rPr>
              <a:t>With </a:t>
            </a:r>
            <a:r>
              <a:rPr lang="en-US" sz="1100" b="1" dirty="0" err="1">
                <a:solidFill>
                  <a:schemeClr val="dk1"/>
                </a:solidFill>
                <a:ea typeface="Calibri"/>
                <a:cs typeface="Calibri"/>
                <a:sym typeface="Calibri"/>
              </a:rPr>
              <a:t>ProctorCache</a:t>
            </a:r>
            <a:r>
              <a:rPr lang="en-US" sz="1100" dirty="0">
                <a:solidFill>
                  <a:schemeClr val="dk1"/>
                </a:solidFill>
                <a:ea typeface="Calibri"/>
                <a:cs typeface="Calibri"/>
                <a:sym typeface="Calibri"/>
              </a:rPr>
              <a:t>, test content is mirrored on a local computer from which the testing computers download test content.</a:t>
            </a:r>
          </a:p>
          <a:p>
            <a:pPr>
              <a:buClr>
                <a:schemeClr val="dk1"/>
              </a:buClr>
              <a:buSzPct val="25000"/>
            </a:pPr>
            <a:endParaRPr lang="en-US" dirty="0">
              <a:solidFill>
                <a:schemeClr val="dk1"/>
              </a:solidFill>
              <a:latin typeface="Arial"/>
              <a:ea typeface="Arial"/>
              <a:cs typeface="Arial"/>
              <a:sym typeface="Arial"/>
            </a:endParaRPr>
          </a:p>
          <a:p>
            <a:endParaRPr lang="en-US" dirty="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19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Shape 80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07" name="Shape 807"/>
          <p:cNvSpPr txBox="1">
            <a:spLocks noGrp="1"/>
          </p:cNvSpPr>
          <p:nvPr>
            <p:ph type="body" idx="1"/>
          </p:nvPr>
        </p:nvSpPr>
        <p:spPr>
          <a:xfrm>
            <a:off x="1149739" y="4415790"/>
            <a:ext cx="4710923" cy="4183380"/>
          </a:xfrm>
          <a:prstGeom prst="rect">
            <a:avLst/>
          </a:prstGeom>
          <a:noFill/>
          <a:ln>
            <a:noFill/>
          </a:ln>
        </p:spPr>
        <p:txBody>
          <a:bodyPr lIns="93162" tIns="46568" rIns="93162" bIns="46568" anchor="t" anchorCtr="0">
            <a:noAutofit/>
          </a:bodyPr>
          <a:lstStyle/>
          <a:p>
            <a:pPr>
              <a:buClr>
                <a:srgbClr val="000000"/>
              </a:buClr>
              <a:buSzPct val="25000"/>
            </a:pPr>
            <a:r>
              <a:rPr lang="en-US" dirty="0">
                <a:solidFill>
                  <a:srgbClr val="000000"/>
                </a:solidFill>
                <a:latin typeface="Calibri"/>
                <a:ea typeface="Calibri"/>
                <a:cs typeface="Calibri"/>
                <a:sym typeface="Calibri"/>
              </a:rPr>
              <a:t>Wireless testing is acceptable for computer-based testing.  Schools can test both wired and wireless at the same time.</a:t>
            </a:r>
          </a:p>
          <a:p>
            <a:pPr>
              <a:buClr>
                <a:schemeClr val="dk1"/>
              </a:buClr>
              <a:buSzPct val="25000"/>
            </a:pPr>
            <a:endParaRPr dirty="0">
              <a:solidFill>
                <a:srgbClr val="000000"/>
              </a:solidFill>
              <a:latin typeface="Calibri"/>
              <a:ea typeface="Calibri"/>
              <a:cs typeface="Calibri"/>
              <a:sym typeface="Calibri"/>
            </a:endParaRPr>
          </a:p>
          <a:p>
            <a:pPr>
              <a:buClr>
                <a:srgbClr val="000000"/>
              </a:buClr>
              <a:buSzPct val="25000"/>
            </a:pPr>
            <a:r>
              <a:rPr lang="en-US" dirty="0">
                <a:solidFill>
                  <a:srgbClr val="000000"/>
                </a:solidFill>
                <a:latin typeface="Calibri"/>
                <a:ea typeface="Calibri"/>
                <a:cs typeface="Calibri"/>
                <a:sym typeface="Calibri"/>
              </a:rPr>
              <a:t>These are some best practices when testing wirelessly:</a:t>
            </a:r>
          </a:p>
          <a:p>
            <a:pPr>
              <a:buClr>
                <a:schemeClr val="dk1"/>
              </a:buClr>
              <a:buSzPct val="25000"/>
            </a:pPr>
            <a:endParaRPr dirty="0">
              <a:solidFill>
                <a:srgbClr val="000000"/>
              </a:solidFill>
              <a:latin typeface="Calibri"/>
              <a:ea typeface="Calibri"/>
              <a:cs typeface="Calibri"/>
              <a:sym typeface="Calibri"/>
            </a:endParaRPr>
          </a:p>
          <a:p>
            <a:pPr>
              <a:buClr>
                <a:schemeClr val="dk1"/>
              </a:buClr>
              <a:buSzPct val="25000"/>
            </a:pPr>
            <a:r>
              <a:rPr lang="en-US" b="1" dirty="0">
                <a:solidFill>
                  <a:schemeClr val="dk1"/>
                </a:solidFill>
                <a:latin typeface="Verdana"/>
                <a:ea typeface="Verdana"/>
                <a:cs typeface="Verdana"/>
                <a:sym typeface="Verdana"/>
              </a:rPr>
              <a:t> </a:t>
            </a:r>
            <a:r>
              <a:rPr lang="en-US" dirty="0">
                <a:solidFill>
                  <a:srgbClr val="000000"/>
                </a:solidFill>
                <a:latin typeface="Calibri"/>
                <a:ea typeface="Calibri"/>
                <a:cs typeface="Calibri"/>
                <a:sym typeface="Calibri"/>
              </a:rPr>
              <a:t>Ensure sufficient wireless access points and limit the number of computers per wireless access point for better performance.</a:t>
            </a:r>
          </a:p>
          <a:p>
            <a:pPr>
              <a:buClr>
                <a:schemeClr val="dk1"/>
              </a:buClr>
              <a:buSzPct val="25000"/>
            </a:pPr>
            <a:r>
              <a:rPr lang="en-US" b="1" dirty="0">
                <a:solidFill>
                  <a:schemeClr val="dk1"/>
                </a:solidFill>
                <a:latin typeface="Verdana"/>
                <a:ea typeface="Verdana"/>
                <a:cs typeface="Verdana"/>
                <a:sym typeface="Verdana"/>
              </a:rPr>
              <a:t> </a:t>
            </a:r>
            <a:r>
              <a:rPr lang="en-US" dirty="0">
                <a:solidFill>
                  <a:srgbClr val="000000"/>
                </a:solidFill>
                <a:latin typeface="Calibri"/>
                <a:ea typeface="Calibri"/>
                <a:cs typeface="Calibri"/>
                <a:sym typeface="Calibri"/>
              </a:rPr>
              <a:t>Computers located closer to wireless access points perform better than those that are farther away.</a:t>
            </a:r>
          </a:p>
          <a:p>
            <a:pPr>
              <a:buClr>
                <a:schemeClr val="dk1"/>
              </a:buClr>
              <a:buSzPct val="25000"/>
            </a:pPr>
            <a:r>
              <a:rPr lang="en-US" b="1" dirty="0">
                <a:solidFill>
                  <a:schemeClr val="dk1"/>
                </a:solidFill>
                <a:latin typeface="Verdana"/>
                <a:ea typeface="Verdana"/>
                <a:cs typeface="Verdana"/>
                <a:sym typeface="Verdana"/>
              </a:rPr>
              <a:t> </a:t>
            </a:r>
            <a:r>
              <a:rPr lang="en-US" dirty="0">
                <a:solidFill>
                  <a:srgbClr val="000000"/>
                </a:solidFill>
                <a:latin typeface="Calibri"/>
                <a:ea typeface="Calibri"/>
                <a:cs typeface="Calibri"/>
                <a:sym typeface="Calibri"/>
              </a:rPr>
              <a:t>Obstructions, such as walls and equipment, between testing workstations and wireless access points can disrupt connection and negatively affect performance.</a:t>
            </a:r>
          </a:p>
          <a:p>
            <a:pPr>
              <a:buClr>
                <a:schemeClr val="dk1"/>
              </a:buClr>
              <a:buSzPct val="25000"/>
            </a:pPr>
            <a:r>
              <a:rPr lang="en-US" b="1" dirty="0">
                <a:solidFill>
                  <a:schemeClr val="dk1"/>
                </a:solidFill>
                <a:latin typeface="Verdana"/>
                <a:ea typeface="Verdana"/>
                <a:cs typeface="Verdana"/>
                <a:sym typeface="Verdana"/>
              </a:rPr>
              <a:t> </a:t>
            </a:r>
            <a:r>
              <a:rPr lang="en-US" dirty="0">
                <a:solidFill>
                  <a:srgbClr val="000000"/>
                </a:solidFill>
                <a:latin typeface="Calibri"/>
                <a:ea typeface="Calibri"/>
                <a:cs typeface="Calibri"/>
                <a:sym typeface="Calibri"/>
              </a:rPr>
              <a:t>Set up a small number of workstations to measure performance on a wireless network before setting up a large number of workstations.</a:t>
            </a:r>
          </a:p>
          <a:p>
            <a:pPr>
              <a:buClr>
                <a:schemeClr val="dk1"/>
              </a:buClr>
              <a:buSzPct val="25000"/>
            </a:pPr>
            <a:endParaRPr dirty="0">
              <a:solidFill>
                <a:schemeClr val="dk1"/>
              </a:solidFill>
              <a:latin typeface="Verdana"/>
              <a:ea typeface="Verdana"/>
              <a:cs typeface="Verdana"/>
              <a:sym typeface="Verdana"/>
            </a:endParaRPr>
          </a:p>
          <a:p>
            <a:pPr>
              <a:buClr>
                <a:schemeClr val="dk1"/>
              </a:buClr>
              <a:buSzPct val="25000"/>
            </a:pPr>
            <a:endParaRPr b="1" dirty="0">
              <a:solidFill>
                <a:schemeClr val="dk1"/>
              </a:solidFill>
              <a:latin typeface="Arial"/>
              <a:ea typeface="Arial"/>
              <a:cs typeface="Arial"/>
              <a:sym typeface="Arial"/>
            </a:endParaRPr>
          </a:p>
        </p:txBody>
      </p:sp>
      <p:sp>
        <p:nvSpPr>
          <p:cNvPr id="808" name="Shape 808"/>
          <p:cNvSpPr txBox="1">
            <a:spLocks noGrp="1"/>
          </p:cNvSpPr>
          <p:nvPr>
            <p:ph type="sldNum" idx="12"/>
          </p:nvPr>
        </p:nvSpPr>
        <p:spPr>
          <a:xfrm>
            <a:off x="6156718" y="8831580"/>
            <a:ext cx="853682" cy="464820"/>
          </a:xfrm>
          <a:prstGeom prst="rect">
            <a:avLst/>
          </a:prstGeom>
          <a:noFill/>
          <a:ln>
            <a:noFill/>
          </a:ln>
        </p:spPr>
        <p:txBody>
          <a:bodyPr lIns="93162" tIns="46568" rIns="93162" bIns="46568" anchor="b" anchorCtr="0">
            <a:noAutofit/>
          </a:bodyPr>
          <a:lstStyle/>
          <a:p>
            <a:pPr>
              <a:buClr>
                <a:schemeClr val="dk1"/>
              </a:buClr>
              <a:buSzPct val="25000"/>
            </a:pPr>
            <a:fld id="{00000000-1234-1234-1234-123412341234}" type="slidenum">
              <a:rPr lang="en-US">
                <a:solidFill>
                  <a:schemeClr val="dk1"/>
                </a:solidFill>
                <a:latin typeface="Arial"/>
                <a:ea typeface="Arial"/>
                <a:cs typeface="Arial"/>
                <a:sym typeface="Arial"/>
              </a:rPr>
              <a:pPr>
                <a:buClr>
                  <a:schemeClr val="dk1"/>
                </a:buClr>
                <a:buSzPct val="25000"/>
              </a:pPr>
              <a:t>20</a:t>
            </a:fld>
            <a:endParaRPr lang="en-US">
              <a:solidFill>
                <a:schemeClr val="dk1"/>
              </a:solidFill>
              <a:latin typeface="Arial"/>
              <a:ea typeface="Arial"/>
              <a:cs typeface="Arial"/>
              <a:sym typeface="Arial"/>
            </a:endParaRPr>
          </a:p>
        </p:txBody>
      </p:sp>
    </p:spTree>
    <p:extLst>
      <p:ext uri="{BB962C8B-B14F-4D97-AF65-F5344CB8AC3E}">
        <p14:creationId xmlns:p14="http://schemas.microsoft.com/office/powerpoint/2010/main" val="4896494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a:t>Proctor Caching is the Pearson-supplied software that is used in conjunction with </a:t>
            </a:r>
            <a:r>
              <a:rPr lang="en-US" dirty="0" err="1"/>
              <a:t>TestNav</a:t>
            </a:r>
            <a:r>
              <a:rPr lang="en-US" dirty="0"/>
              <a:t> to reduce bandwidth requirements and accelerate the delivery of test content. The Proctor Caching software is available at http://download.testnav.com/. The Department strongly recommends that all schools administering CBT use proctor caching to deliver test content.</a:t>
            </a:r>
          </a:p>
          <a:p>
            <a:r>
              <a:rPr lang="en-US" dirty="0"/>
              <a:t> </a:t>
            </a:r>
          </a:p>
          <a:p>
            <a:pPr defTabSz="931774">
              <a:defRPr/>
            </a:pPr>
            <a:r>
              <a:rPr lang="en-US" dirty="0"/>
              <a:t>Proctor Caching runs on Windows and Mac OS X. </a:t>
            </a:r>
            <a:r>
              <a:rPr lang="en-US" dirty="0">
                <a:solidFill>
                  <a:schemeClr val="dk1"/>
                </a:solidFill>
                <a:latin typeface="Arial"/>
                <a:ea typeface="Arial"/>
                <a:cs typeface="Arial"/>
                <a:sym typeface="Arial"/>
              </a:rPr>
              <a:t>[Macintosh OS X 10.7, 10.8, 10.9, or 10.10 or Windows 7, Windows 8, Windows 10, Windows Server 2008, or Windows Server 2012.]</a:t>
            </a:r>
          </a:p>
          <a:p>
            <a:r>
              <a:rPr lang="en-US" dirty="0"/>
              <a:t> </a:t>
            </a:r>
          </a:p>
          <a:p>
            <a:r>
              <a:rPr lang="en-US" dirty="0"/>
              <a:t>It does not require an underlying server-based operating system. It can run on desktop class hardware and desktop class operating system, which gives districts flexibility on what machines they use for Proctor Caching. Proctor Caching cannot be run on a </a:t>
            </a:r>
            <a:r>
              <a:rPr lang="en-US" dirty="0" err="1"/>
              <a:t>Chromebook</a:t>
            </a:r>
            <a:r>
              <a:rPr lang="en-US" dirty="0"/>
              <a:t>.</a:t>
            </a:r>
          </a:p>
          <a:p>
            <a:r>
              <a:rPr lang="en-US" dirty="0"/>
              <a:t> </a:t>
            </a:r>
          </a:p>
          <a:p>
            <a:pPr>
              <a:buClr>
                <a:schemeClr val="dk1"/>
              </a:buClr>
              <a:buSzPct val="25000"/>
            </a:pPr>
            <a:r>
              <a:rPr lang="en-US" sz="1100" dirty="0">
                <a:solidFill>
                  <a:schemeClr val="dk1"/>
                </a:solidFill>
                <a:latin typeface="Arial"/>
                <a:ea typeface="Arial"/>
                <a:cs typeface="Arial"/>
                <a:sym typeface="Arial"/>
              </a:rPr>
              <a:t>Proctor caching uses TCP Ports 80 and 443 for communication between the proctor caching machine and the Pearson servers, and ports 4480 and 4481 for communication between testing workstations and the proctor caching machine. This means </a:t>
            </a:r>
            <a:r>
              <a:rPr lang="en-US" dirty="0">
                <a:solidFill>
                  <a:schemeClr val="dk1"/>
                </a:solidFill>
                <a:latin typeface="Arial"/>
                <a:ea typeface="Arial"/>
                <a:cs typeface="Arial"/>
                <a:sym typeface="Arial"/>
              </a:rPr>
              <a:t>TCP ports 80, 443, 4480, and 4481 must be opened. 80 and 443 are also listed in the URL and ports configuration. You don’t have to perform this step twice. It’s possible to set custom ports for </a:t>
            </a:r>
            <a:r>
              <a:rPr lang="en-US" dirty="0" err="1">
                <a:solidFill>
                  <a:schemeClr val="dk1"/>
                </a:solidFill>
                <a:latin typeface="Arial"/>
                <a:ea typeface="Arial"/>
                <a:cs typeface="Arial"/>
                <a:sym typeface="Arial"/>
              </a:rPr>
              <a:t>ProctorCache</a:t>
            </a:r>
            <a:r>
              <a:rPr lang="en-US" dirty="0">
                <a:solidFill>
                  <a:schemeClr val="dk1"/>
                </a:solidFill>
                <a:latin typeface="Arial"/>
                <a:ea typeface="Arial"/>
                <a:cs typeface="Arial"/>
                <a:sym typeface="Arial"/>
              </a:rPr>
              <a:t>; in this case, those specific ports should be opened and not 4480 and 4481.</a:t>
            </a:r>
          </a:p>
          <a:p>
            <a:r>
              <a:rPr lang="en-US" dirty="0"/>
              <a:t> </a:t>
            </a:r>
          </a:p>
          <a:p>
            <a:r>
              <a:rPr lang="en-US" dirty="0"/>
              <a:t>Use Assess Testing Capacity in </a:t>
            </a:r>
            <a:r>
              <a:rPr lang="en-US" dirty="0" err="1"/>
              <a:t>PearsonAccess</a:t>
            </a:r>
            <a:r>
              <a:rPr lang="en-US" baseline="30000" dirty="0" err="1"/>
              <a:t>next</a:t>
            </a:r>
            <a:r>
              <a:rPr lang="en-US" dirty="0"/>
              <a:t> found on the “Measure Testing Capacity” page of the </a:t>
            </a:r>
            <a:r>
              <a:rPr lang="en-US" dirty="0" err="1"/>
              <a:t>PearsonAccess</a:t>
            </a:r>
            <a:r>
              <a:rPr lang="en-US" baseline="30000" dirty="0" err="1"/>
              <a:t>next</a:t>
            </a:r>
            <a:r>
              <a:rPr lang="en-US" dirty="0"/>
              <a:t> User Guide test your network capacity before testing online.</a:t>
            </a:r>
          </a:p>
          <a:p>
            <a:pPr>
              <a:buClr>
                <a:schemeClr val="dk1"/>
              </a:buClr>
              <a:buSzPct val="25000"/>
            </a:pPr>
            <a:endParaRPr lang="en-US" sz="1400" dirty="0">
              <a:solidFill>
                <a:schemeClr val="dk1"/>
              </a:solidFill>
              <a:latin typeface="Arial"/>
              <a:ea typeface="Arial"/>
              <a:cs typeface="Arial"/>
              <a:sym typeface="Arial"/>
            </a:endParaRPr>
          </a:p>
          <a:p>
            <a:pPr>
              <a:buClr>
                <a:schemeClr val="dk1"/>
              </a:buClr>
              <a:buSzPct val="25000"/>
            </a:pPr>
            <a:r>
              <a:rPr lang="en-US" dirty="0">
                <a:solidFill>
                  <a:schemeClr val="dk1"/>
                </a:solidFill>
                <a:latin typeface="Arial"/>
                <a:ea typeface="Arial"/>
                <a:cs typeface="Arial"/>
                <a:sym typeface="Arial"/>
              </a:rPr>
              <a:t>Because testing workstations must know a predictable network location for the proctor caching machine, proctor caching requires a fixed internal IP address. Those corporations which require internet traffic to pass through an upstream proxy server will have to configure proctor caching to point to their proxy server. For details on setting up an upstream proxy refer to the “Upstream Proxy Configuration” section in the </a:t>
            </a:r>
            <a:r>
              <a:rPr lang="en-US" i="1" dirty="0">
                <a:solidFill>
                  <a:schemeClr val="dk1"/>
                </a:solidFill>
                <a:latin typeface="Arial"/>
                <a:ea typeface="Arial"/>
                <a:cs typeface="Arial"/>
                <a:sym typeface="Arial"/>
              </a:rPr>
              <a:t>Proctor Caching User Guide.</a:t>
            </a:r>
          </a:p>
          <a:p>
            <a:endParaRPr lang="en-US" dirty="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21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buClr>
                <a:schemeClr val="dk1"/>
              </a:buClr>
              <a:buSzPct val="25000"/>
            </a:pPr>
            <a:r>
              <a:rPr lang="en-US" dirty="0">
                <a:solidFill>
                  <a:schemeClr val="dk1"/>
                </a:solidFill>
                <a:latin typeface="Arial"/>
                <a:ea typeface="Arial"/>
                <a:cs typeface="Arial"/>
                <a:sym typeface="Arial"/>
              </a:rPr>
              <a:t>Installing and verifying the proctor cache service is very simple and only takes a few minutes.</a:t>
            </a:r>
          </a:p>
          <a:p>
            <a:pPr>
              <a:buClr>
                <a:schemeClr val="dk1"/>
              </a:buClr>
              <a:buSzPct val="25000"/>
            </a:pPr>
            <a:endParaRPr lang="en-US" dirty="0">
              <a:solidFill>
                <a:schemeClr val="dk1"/>
              </a:solidFill>
              <a:latin typeface="Arial"/>
              <a:ea typeface="Arial"/>
              <a:cs typeface="Arial"/>
              <a:sym typeface="Arial"/>
            </a:endParaRPr>
          </a:p>
          <a:p>
            <a:pPr>
              <a:buClr>
                <a:schemeClr val="dk1"/>
              </a:buClr>
              <a:buSzPct val="25000"/>
            </a:pPr>
            <a:r>
              <a:rPr lang="en-US" sz="1100" dirty="0">
                <a:solidFill>
                  <a:schemeClr val="dk1"/>
                </a:solidFill>
                <a:ea typeface="Calibri"/>
                <a:cs typeface="Calibri"/>
                <a:sym typeface="Calibri"/>
              </a:rPr>
              <a:t>First, technology coordinators </a:t>
            </a:r>
            <a:r>
              <a:rPr lang="en-US" dirty="0">
                <a:solidFill>
                  <a:schemeClr val="dk1"/>
                </a:solidFill>
                <a:latin typeface="Arial"/>
                <a:ea typeface="Arial"/>
                <a:cs typeface="Arial"/>
                <a:sym typeface="Arial"/>
              </a:rPr>
              <a:t>will download the </a:t>
            </a:r>
            <a:r>
              <a:rPr lang="en-US" dirty="0" err="1">
                <a:solidFill>
                  <a:schemeClr val="dk1"/>
                </a:solidFill>
                <a:latin typeface="Arial"/>
                <a:ea typeface="Arial"/>
                <a:cs typeface="Arial"/>
                <a:sym typeface="Arial"/>
              </a:rPr>
              <a:t>ProctorCache</a:t>
            </a:r>
            <a:r>
              <a:rPr lang="en-US" dirty="0">
                <a:solidFill>
                  <a:schemeClr val="dk1"/>
                </a:solidFill>
                <a:latin typeface="Arial"/>
                <a:ea typeface="Arial"/>
                <a:cs typeface="Arial"/>
                <a:sym typeface="Arial"/>
              </a:rPr>
              <a:t> installer for their system. These are new installer links since last year, so if you have previously installed </a:t>
            </a:r>
            <a:r>
              <a:rPr lang="en-US" dirty="0" err="1">
                <a:solidFill>
                  <a:schemeClr val="dk1"/>
                </a:solidFill>
                <a:latin typeface="Arial"/>
                <a:ea typeface="Arial"/>
                <a:cs typeface="Arial"/>
                <a:sym typeface="Arial"/>
              </a:rPr>
              <a:t>ProctorCache</a:t>
            </a:r>
            <a:r>
              <a:rPr lang="en-US" dirty="0">
                <a:solidFill>
                  <a:schemeClr val="dk1"/>
                </a:solidFill>
                <a:latin typeface="Arial"/>
                <a:ea typeface="Arial"/>
                <a:cs typeface="Arial"/>
                <a:sym typeface="Arial"/>
              </a:rPr>
              <a:t>, you should purge your old content, uninstall your previous version, and then reinstall the software.</a:t>
            </a:r>
          </a:p>
          <a:p>
            <a:pPr>
              <a:buClr>
                <a:schemeClr val="dk1"/>
              </a:buClr>
              <a:buSzPct val="25000"/>
            </a:pPr>
            <a:endParaRPr lang="en-US" dirty="0">
              <a:solidFill>
                <a:schemeClr val="dk1"/>
              </a:solidFill>
              <a:latin typeface="Arial"/>
              <a:ea typeface="Arial"/>
              <a:cs typeface="Arial"/>
              <a:sym typeface="Arial"/>
            </a:endParaRPr>
          </a:p>
          <a:p>
            <a:pPr>
              <a:buClr>
                <a:schemeClr val="dk1"/>
              </a:buClr>
              <a:buSzPct val="25000"/>
            </a:pPr>
            <a:r>
              <a:rPr lang="en-US" sz="1100" dirty="0">
                <a:solidFill>
                  <a:schemeClr val="dk1"/>
                </a:solidFill>
                <a:ea typeface="Calibri"/>
                <a:cs typeface="Calibri"/>
                <a:sym typeface="Calibri"/>
              </a:rPr>
              <a:t>Run the installer; t</a:t>
            </a:r>
            <a:r>
              <a:rPr lang="en-US" dirty="0">
                <a:solidFill>
                  <a:schemeClr val="dk1"/>
                </a:solidFill>
                <a:latin typeface="Arial"/>
                <a:ea typeface="Arial"/>
                <a:cs typeface="Arial"/>
                <a:sym typeface="Arial"/>
              </a:rPr>
              <a:t>he </a:t>
            </a:r>
            <a:r>
              <a:rPr lang="en-US" dirty="0" err="1">
                <a:solidFill>
                  <a:schemeClr val="dk1"/>
                </a:solidFill>
                <a:latin typeface="Arial"/>
                <a:ea typeface="Arial"/>
                <a:cs typeface="Arial"/>
                <a:sym typeface="Arial"/>
              </a:rPr>
              <a:t>InstallAnywhere</a:t>
            </a:r>
            <a:r>
              <a:rPr lang="en-US" dirty="0">
                <a:solidFill>
                  <a:schemeClr val="dk1"/>
                </a:solidFill>
                <a:latin typeface="Arial"/>
                <a:ea typeface="Arial"/>
                <a:cs typeface="Arial"/>
                <a:sym typeface="Arial"/>
              </a:rPr>
              <a:t> wizard will prompt you through the minimal installation process. After the installation is complete, start the service. This is normally started by default, but shortcuts are available to start or stop the service, if needed.</a:t>
            </a:r>
          </a:p>
          <a:p>
            <a:pPr>
              <a:buClr>
                <a:schemeClr val="dk1"/>
              </a:buClr>
              <a:buSzPct val="25000"/>
            </a:pPr>
            <a:endParaRPr lang="en-US" dirty="0">
              <a:solidFill>
                <a:schemeClr val="dk1"/>
              </a:solidFill>
              <a:latin typeface="Arial"/>
              <a:ea typeface="Arial"/>
              <a:cs typeface="Arial"/>
              <a:sym typeface="Arial"/>
            </a:endParaRPr>
          </a:p>
          <a:p>
            <a:pPr>
              <a:buClr>
                <a:schemeClr val="dk1"/>
              </a:buClr>
              <a:buSzPct val="25000"/>
            </a:pPr>
            <a:r>
              <a:rPr lang="en-US" sz="1100" dirty="0">
                <a:solidFill>
                  <a:schemeClr val="dk1"/>
                </a:solidFill>
                <a:ea typeface="Calibri"/>
                <a:cs typeface="Calibri"/>
                <a:sym typeface="Calibri"/>
              </a:rPr>
              <a:t>Next, v</a:t>
            </a:r>
            <a:r>
              <a:rPr lang="en-US" dirty="0">
                <a:solidFill>
                  <a:schemeClr val="dk1"/>
                </a:solidFill>
                <a:latin typeface="Arial"/>
                <a:ea typeface="Arial"/>
                <a:cs typeface="Arial"/>
                <a:sym typeface="Arial"/>
              </a:rPr>
              <a:t>erify that the service is running by visiting the </a:t>
            </a:r>
            <a:r>
              <a:rPr lang="en-US" dirty="0" err="1">
                <a:solidFill>
                  <a:schemeClr val="dk1"/>
                </a:solidFill>
                <a:latin typeface="Arial"/>
                <a:ea typeface="Arial"/>
                <a:cs typeface="Arial"/>
                <a:sym typeface="Arial"/>
              </a:rPr>
              <a:t>ProctorCache</a:t>
            </a:r>
            <a:r>
              <a:rPr lang="en-US" dirty="0">
                <a:solidFill>
                  <a:schemeClr val="dk1"/>
                </a:solidFill>
                <a:latin typeface="Arial"/>
                <a:ea typeface="Arial"/>
                <a:cs typeface="Arial"/>
                <a:sym typeface="Arial"/>
              </a:rPr>
              <a:t> Diagnostics page; we’ll cover the Diagnostics page in more detail shortly. If you used proctor caching for a previous test, please ensure that you have purged your previously cached test content. Instructions for purging cached content can be found on the resource center.</a:t>
            </a:r>
          </a:p>
          <a:p>
            <a:pPr>
              <a:buClr>
                <a:schemeClr val="dk1"/>
              </a:buClr>
              <a:buSzPct val="25000"/>
            </a:pPr>
            <a:endParaRPr lang="en-US" dirty="0">
              <a:solidFill>
                <a:schemeClr val="dk1"/>
              </a:solidFill>
              <a:latin typeface="Arial"/>
              <a:ea typeface="Arial"/>
              <a:cs typeface="Arial"/>
              <a:sym typeface="Arial"/>
            </a:endParaRPr>
          </a:p>
          <a:p>
            <a:pPr>
              <a:buClr>
                <a:schemeClr val="dk1"/>
              </a:buClr>
              <a:buSzPct val="25000"/>
            </a:pPr>
            <a:r>
              <a:rPr lang="en-US" dirty="0">
                <a:solidFill>
                  <a:schemeClr val="dk1"/>
                </a:solidFill>
                <a:latin typeface="Arial"/>
                <a:ea typeface="Arial"/>
                <a:cs typeface="Arial"/>
                <a:sym typeface="Arial"/>
              </a:rPr>
              <a:t>These links for the downloads can also be found in the </a:t>
            </a:r>
            <a:r>
              <a:rPr lang="en-US" i="1" dirty="0">
                <a:solidFill>
                  <a:schemeClr val="dk1"/>
                </a:solidFill>
                <a:latin typeface="Arial"/>
                <a:ea typeface="Arial"/>
                <a:cs typeface="Arial"/>
                <a:sym typeface="Arial"/>
              </a:rPr>
              <a:t>Proctor Caching User Guide </a:t>
            </a:r>
            <a:r>
              <a:rPr lang="en-US" dirty="0">
                <a:solidFill>
                  <a:schemeClr val="dk1"/>
                </a:solidFill>
                <a:latin typeface="Arial"/>
                <a:ea typeface="Arial"/>
                <a:cs typeface="Arial"/>
                <a:sym typeface="Arial"/>
              </a:rPr>
              <a:t>and on the Landing Page.</a:t>
            </a:r>
          </a:p>
          <a:p>
            <a:pPr>
              <a:buClr>
                <a:schemeClr val="dk1"/>
              </a:buClr>
              <a:buSzPct val="25000"/>
            </a:pPr>
            <a:endParaRPr lang="en-US" dirty="0">
              <a:solidFill>
                <a:schemeClr val="dk1"/>
              </a:solidFill>
              <a:latin typeface="Arial"/>
              <a:ea typeface="Arial"/>
              <a:cs typeface="Arial"/>
              <a:sym typeface="Arial"/>
            </a:endParaRPr>
          </a:p>
          <a:p>
            <a:pPr>
              <a:buClr>
                <a:schemeClr val="dk1"/>
              </a:buClr>
              <a:buSzPct val="25000"/>
            </a:pPr>
            <a:r>
              <a:rPr lang="en-US" dirty="0">
                <a:solidFill>
                  <a:schemeClr val="dk1"/>
                </a:solidFill>
                <a:latin typeface="Arial"/>
                <a:ea typeface="Arial"/>
                <a:cs typeface="Arial"/>
                <a:sym typeface="Arial"/>
              </a:rPr>
              <a:t>The </a:t>
            </a:r>
            <a:r>
              <a:rPr lang="en-US" dirty="0" err="1">
                <a:solidFill>
                  <a:schemeClr val="dk1"/>
                </a:solidFill>
                <a:latin typeface="Arial"/>
                <a:ea typeface="Arial"/>
                <a:cs typeface="Arial"/>
                <a:sym typeface="Arial"/>
              </a:rPr>
              <a:t>ProctorCache</a:t>
            </a:r>
            <a:r>
              <a:rPr lang="en-US" dirty="0">
                <a:solidFill>
                  <a:schemeClr val="dk1"/>
                </a:solidFill>
                <a:latin typeface="Arial"/>
                <a:ea typeface="Arial"/>
                <a:cs typeface="Arial"/>
                <a:sym typeface="Arial"/>
              </a:rPr>
              <a:t> software is only installed on the designated proctor caching machine and not on each of the student workstations.  Also, the content only needs to be pre-cached once during the test window. You can purge the content after the test window has ended and directions for how to purge test content are available on the </a:t>
            </a:r>
            <a:r>
              <a:rPr lang="en-US" dirty="0" err="1">
                <a:solidFill>
                  <a:schemeClr val="dk1"/>
                </a:solidFill>
                <a:latin typeface="Arial"/>
                <a:ea typeface="Arial"/>
                <a:cs typeface="Arial"/>
                <a:sym typeface="Arial"/>
              </a:rPr>
              <a:t>TestNav</a:t>
            </a:r>
            <a:r>
              <a:rPr lang="en-US" dirty="0">
                <a:solidFill>
                  <a:schemeClr val="dk1"/>
                </a:solidFill>
                <a:latin typeface="Arial"/>
                <a:ea typeface="Arial"/>
                <a:cs typeface="Arial"/>
                <a:sym typeface="Arial"/>
              </a:rPr>
              <a:t> 8 Support page on the “Set Up and Use </a:t>
            </a:r>
            <a:r>
              <a:rPr lang="en-US" dirty="0" err="1">
                <a:solidFill>
                  <a:schemeClr val="dk1"/>
                </a:solidFill>
                <a:latin typeface="Arial"/>
                <a:ea typeface="Arial"/>
                <a:cs typeface="Arial"/>
                <a:sym typeface="Arial"/>
              </a:rPr>
              <a:t>ProctorCache</a:t>
            </a:r>
            <a:r>
              <a:rPr lang="en-US" dirty="0">
                <a:solidFill>
                  <a:schemeClr val="dk1"/>
                </a:solidFill>
                <a:latin typeface="Arial"/>
                <a:ea typeface="Arial"/>
                <a:cs typeface="Arial"/>
                <a:sym typeface="Arial"/>
              </a:rPr>
              <a:t>” page.</a:t>
            </a:r>
          </a:p>
          <a:p>
            <a:pPr>
              <a:buClr>
                <a:schemeClr val="dk1"/>
              </a:buClr>
              <a:buSzPct val="25000"/>
            </a:pPr>
            <a:endParaRPr lang="en-US" dirty="0">
              <a:solidFill>
                <a:schemeClr val="dk1"/>
              </a:solidFill>
              <a:latin typeface="Arial"/>
              <a:ea typeface="Arial"/>
              <a:cs typeface="Arial"/>
              <a:sym typeface="Arial"/>
            </a:endParaRPr>
          </a:p>
          <a:p>
            <a:pPr>
              <a:buClr>
                <a:schemeClr val="dk1"/>
              </a:buClr>
              <a:buSzPct val="25000"/>
            </a:pPr>
            <a:endParaRPr lang="en-US" dirty="0">
              <a:solidFill>
                <a:schemeClr val="dk1"/>
              </a:solidFill>
              <a:latin typeface="Arial"/>
              <a:ea typeface="Arial"/>
              <a:cs typeface="Arial"/>
              <a:sym typeface="Arial"/>
            </a:endParaRPr>
          </a:p>
          <a:p>
            <a:pPr>
              <a:buClr>
                <a:schemeClr val="dk1"/>
              </a:buClr>
              <a:buSzPct val="25000"/>
            </a:pPr>
            <a:r>
              <a:rPr lang="en-US" dirty="0">
                <a:solidFill>
                  <a:schemeClr val="dk1"/>
                </a:solidFill>
                <a:latin typeface="Arial"/>
                <a:ea typeface="Arial"/>
                <a:cs typeface="Arial"/>
                <a:sym typeface="Arial"/>
              </a:rPr>
              <a:t>Once created, your </a:t>
            </a:r>
            <a:r>
              <a:rPr lang="en-US" dirty="0" err="1">
                <a:solidFill>
                  <a:schemeClr val="dk1"/>
                </a:solidFill>
                <a:latin typeface="Arial"/>
                <a:ea typeface="Arial"/>
                <a:cs typeface="Arial"/>
                <a:sym typeface="Arial"/>
              </a:rPr>
              <a:t>ProctorCached</a:t>
            </a:r>
            <a:r>
              <a:rPr lang="en-US" dirty="0">
                <a:solidFill>
                  <a:schemeClr val="dk1"/>
                </a:solidFill>
                <a:latin typeface="Arial"/>
                <a:ea typeface="Arial"/>
                <a:cs typeface="Arial"/>
                <a:sym typeface="Arial"/>
              </a:rPr>
              <a:t> computers can be managed from PearsonAccess next.</a:t>
            </a:r>
          </a:p>
          <a:p>
            <a:endParaRPr lang="en-US" dirty="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22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DEMO</a:t>
            </a:r>
          </a:p>
          <a:p>
            <a:endParaRPr lang="en-US" i="1" dirty="0"/>
          </a:p>
          <a:p>
            <a:r>
              <a:rPr lang="en-US" i="1" dirty="0"/>
              <a:t>To set up Proctor Caching, </a:t>
            </a:r>
            <a:r>
              <a:rPr lang="en-US" dirty="0"/>
              <a:t>sign into PearsonAccess</a:t>
            </a:r>
            <a:r>
              <a:rPr lang="en-US" baseline="30000" dirty="0"/>
              <a:t>next</a:t>
            </a:r>
            <a:r>
              <a:rPr lang="en-US" dirty="0"/>
              <a:t> at http://trng-mcas.pearsonaccessnext.com using the computer that will serve as the proctor caching machine. Select </a:t>
            </a:r>
            <a:r>
              <a:rPr lang="en-US" i="1" dirty="0"/>
              <a:t>Setup &gt; TestNav Configurations. </a:t>
            </a:r>
            <a:r>
              <a:rPr lang="en-US" dirty="0"/>
              <a:t> Select </a:t>
            </a:r>
            <a:r>
              <a:rPr lang="en-US" i="1" dirty="0"/>
              <a:t>Create/Edit Configurations</a:t>
            </a:r>
            <a:r>
              <a:rPr lang="en-US" dirty="0"/>
              <a:t> and click </a:t>
            </a:r>
            <a:r>
              <a:rPr lang="en-US" i="1" dirty="0"/>
              <a:t>Start</a:t>
            </a:r>
            <a:r>
              <a:rPr lang="en-US" dirty="0"/>
              <a:t> to launch the configuration. The </a:t>
            </a:r>
            <a:r>
              <a:rPr lang="en-US" i="1" dirty="0"/>
              <a:t>Configuration</a:t>
            </a:r>
            <a:r>
              <a:rPr lang="en-US" dirty="0"/>
              <a:t> screen will allow you to access the configurations settings to set primary and secondary save locations for TestNav, and if applicable, set up a connection to your Proctor Caching machine(s). To facilitate the recovery of student responses if connectivity issues interfere with testing, the Department strongly recommends setting up both primary and secondary save locations.</a:t>
            </a:r>
          </a:p>
          <a:p>
            <a:r>
              <a:rPr lang="en-US" dirty="0"/>
              <a:t> </a:t>
            </a:r>
          </a:p>
          <a:p>
            <a:r>
              <a:rPr lang="en-US" dirty="0"/>
              <a:t>Enter a name for your Configuration and fill out the Organization Field. Organizations may have only one configuration and the Configuration name must be unique within the MCAS PearsonAccess</a:t>
            </a:r>
            <a:r>
              <a:rPr lang="en-US" baseline="30000" dirty="0"/>
              <a:t>next</a:t>
            </a:r>
            <a:r>
              <a:rPr lang="en-US" dirty="0"/>
              <a:t> Training website. Pearson recommends using only letters and numbers as other characters may cause problems with test delivery. Organizations may have multiple proctor caching computers connected to their TestNav configuration.</a:t>
            </a:r>
          </a:p>
          <a:p>
            <a:r>
              <a:rPr lang="en-US" dirty="0"/>
              <a:t> </a:t>
            </a:r>
          </a:p>
          <a:p>
            <a:r>
              <a:rPr lang="en-US" dirty="0"/>
              <a:t>Next, you can identify the Proctor Caching computer. In the “Default </a:t>
            </a:r>
            <a:r>
              <a:rPr lang="en-US" dirty="0" err="1"/>
              <a:t>Precaching</a:t>
            </a:r>
            <a:r>
              <a:rPr lang="en-US" dirty="0"/>
              <a:t> Computer” section, enter a computer name, the computer’s IP address and port information. Please note the computer selected for Proctor Caching should not be a student testing machine. If you are only testing a small number of students (i.e., less than five at any given time) and will therefore not be </a:t>
            </a:r>
            <a:r>
              <a:rPr lang="en-US" dirty="0" err="1"/>
              <a:t>precaching</a:t>
            </a:r>
            <a:r>
              <a:rPr lang="en-US" dirty="0"/>
              <a:t>, simply leave the IP Address and Port fields blank. All users need to complete the next steps for TestNav.</a:t>
            </a:r>
          </a:p>
          <a:p>
            <a:pPr marL="174708" indent="-174708">
              <a:buFont typeface="Arial" panose="020B0604020202020204" pitchFamily="34" charset="0"/>
              <a:buChar char="•"/>
            </a:pPr>
            <a:r>
              <a:rPr lang="en-US" dirty="0"/>
              <a:t>Name: The computer name will be the name that displays when selecting a caching machine during test session creation.  Please note that proctor caching software must be installed on each machine to be used for proctor caching. </a:t>
            </a:r>
          </a:p>
          <a:p>
            <a:pPr marL="174708" indent="-174708">
              <a:buFont typeface="Arial" panose="020B0604020202020204" pitchFamily="34" charset="0"/>
              <a:buChar char="•"/>
            </a:pPr>
            <a:r>
              <a:rPr lang="en-US" dirty="0"/>
              <a:t>IP Address: If you will be Proctor Caching, provide the internal network IP address of the caching machine</a:t>
            </a:r>
          </a:p>
          <a:p>
            <a:pPr marL="174708" indent="-174708">
              <a:buFont typeface="Arial" panose="020B0604020202020204" pitchFamily="34" charset="0"/>
              <a:buChar char="•"/>
            </a:pPr>
            <a:r>
              <a:rPr lang="en-US" dirty="0"/>
              <a:t>Port number: is 4480 for Pearson-supplied Proctor Caching, unless modified. </a:t>
            </a:r>
          </a:p>
          <a:p>
            <a:r>
              <a:rPr lang="en-US" dirty="0"/>
              <a:t>Check the box </a:t>
            </a:r>
            <a:r>
              <a:rPr lang="en-US" i="1" dirty="0"/>
              <a:t>Uses Pearson </a:t>
            </a:r>
            <a:r>
              <a:rPr lang="en-US" i="1" dirty="0" err="1"/>
              <a:t>Precaching</a:t>
            </a:r>
            <a:r>
              <a:rPr lang="en-US" i="1" dirty="0"/>
              <a:t> Software </a:t>
            </a:r>
            <a:r>
              <a:rPr lang="en-US" dirty="0"/>
              <a:t>unless you will be using a non Pearson-supplied caching solution. </a:t>
            </a:r>
          </a:p>
          <a:p>
            <a:r>
              <a:rPr lang="en-US" dirty="0"/>
              <a:t> </a:t>
            </a:r>
          </a:p>
          <a:p>
            <a:r>
              <a:rPr lang="en-US" dirty="0"/>
              <a:t>Next, specify the student response file backup locations and click </a:t>
            </a:r>
            <a:r>
              <a:rPr lang="en-US" i="1" dirty="0"/>
              <a:t>Create</a:t>
            </a:r>
            <a:r>
              <a:rPr lang="en-US" dirty="0"/>
              <a:t>. You will get a green </a:t>
            </a:r>
            <a:r>
              <a:rPr lang="en-US" i="1" dirty="0"/>
              <a:t>Success</a:t>
            </a:r>
            <a:r>
              <a:rPr lang="en-US" dirty="0"/>
              <a:t> message after a successful configuration. </a:t>
            </a:r>
          </a:p>
          <a:p>
            <a:r>
              <a:rPr lang="en-US" dirty="0"/>
              <a:t> </a:t>
            </a:r>
          </a:p>
          <a:p>
            <a:r>
              <a:rPr lang="en-US" dirty="0"/>
              <a:t>If you need to modify configuration or add additional </a:t>
            </a:r>
            <a:r>
              <a:rPr lang="en-US" dirty="0" err="1"/>
              <a:t>precaching</a:t>
            </a:r>
            <a:r>
              <a:rPr lang="en-US" dirty="0"/>
              <a:t> computers to the organization, you may do this on the same </a:t>
            </a:r>
            <a:r>
              <a:rPr lang="en-US" i="1" dirty="0"/>
              <a:t>Create/Edit Configurations</a:t>
            </a:r>
            <a:r>
              <a:rPr lang="en-US" dirty="0"/>
              <a:t> task. Any additional </a:t>
            </a:r>
            <a:r>
              <a:rPr lang="en-US" dirty="0" err="1"/>
              <a:t>precaching</a:t>
            </a:r>
            <a:r>
              <a:rPr lang="en-US" dirty="0"/>
              <a:t> computers will need the Proctor Caching software installed prior to being added to an organization. </a:t>
            </a:r>
          </a:p>
          <a:p>
            <a:endParaRPr lang="en-US" dirty="0"/>
          </a:p>
        </p:txBody>
      </p:sp>
      <p:sp>
        <p:nvSpPr>
          <p:cNvPr id="4" name="Slide Number Placeholder 3"/>
          <p:cNvSpPr>
            <a:spLocks noGrp="1"/>
          </p:cNvSpPr>
          <p:nvPr>
            <p:ph type="sldNum" sz="quarter" idx="10"/>
          </p:nvPr>
        </p:nvSpPr>
        <p:spPr/>
        <p:txBody>
          <a:bodyPr/>
          <a:lstStyle/>
          <a:p>
            <a:fld id="{286E5E2B-1940-4C12-B0CF-52993C2CB7F2}" type="slidenum">
              <a:rPr lang="en-US" smtClean="0"/>
              <a:pPr/>
              <a:t>23</a:t>
            </a:fld>
            <a:endParaRPr lang="en-US" dirty="0"/>
          </a:p>
        </p:txBody>
      </p:sp>
    </p:spTree>
    <p:extLst>
      <p:ext uri="{BB962C8B-B14F-4D97-AF65-F5344CB8AC3E}">
        <p14:creationId xmlns:p14="http://schemas.microsoft.com/office/powerpoint/2010/main" val="31673298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Once you have added your configuration, there are some important details to understand about how </a:t>
            </a:r>
            <a:r>
              <a:rPr lang="en-US" dirty="0" err="1"/>
              <a:t>precaching</a:t>
            </a:r>
            <a:r>
              <a:rPr lang="en-US" dirty="0"/>
              <a:t> works inside PearsonAccess</a:t>
            </a:r>
            <a:r>
              <a:rPr lang="en-US" baseline="30000" dirty="0"/>
              <a:t>next</a:t>
            </a:r>
            <a:r>
              <a:rPr lang="en-US" dirty="0"/>
              <a:t>. </a:t>
            </a:r>
            <a:r>
              <a:rPr lang="en-US" dirty="0" err="1"/>
              <a:t>Precaching</a:t>
            </a:r>
            <a:r>
              <a:rPr lang="en-US" dirty="0"/>
              <a:t> is the p</a:t>
            </a:r>
            <a:r>
              <a:rPr lang="en-US" dirty="0" smtClean="0"/>
              <a:t>rocess of loading or “caching” test content locally to a designated proctor caching computer at a school.</a:t>
            </a:r>
            <a:endParaRPr lang="en-US" b="1" dirty="0" smtClean="0"/>
          </a:p>
          <a:p>
            <a:endParaRPr lang="en-US" dirty="0"/>
          </a:p>
          <a:p>
            <a:pPr marL="174708" indent="-174708" defTabSz="931774">
              <a:buFont typeface="Arial" panose="020B0604020202020204" pitchFamily="34" charset="0"/>
              <a:buChar char="•"/>
              <a:defRPr/>
            </a:pPr>
            <a:r>
              <a:rPr lang="en-US" dirty="0"/>
              <a:t>You may </a:t>
            </a:r>
            <a:r>
              <a:rPr lang="en-US" dirty="0" err="1"/>
              <a:t>precache</a:t>
            </a:r>
            <a:r>
              <a:rPr lang="en-US" dirty="0"/>
              <a:t> by test prior to students being created in the system as soon as forms are available for Infrastructure Trial; for operational testing, test content is available approximately two weeks prior to the opening of the window. </a:t>
            </a:r>
          </a:p>
          <a:p>
            <a:pPr marL="174708" indent="-174708" defTabSz="931774">
              <a:buFont typeface="Arial" panose="020B0604020202020204" pitchFamily="34" charset="0"/>
              <a:buChar char="•"/>
              <a:defRPr/>
            </a:pPr>
            <a:r>
              <a:rPr lang="en-US" dirty="0"/>
              <a:t>TestNav Configurations work from school to district. A school </a:t>
            </a:r>
            <a:r>
              <a:rPr lang="en-US" dirty="0" err="1"/>
              <a:t>precaching</a:t>
            </a:r>
            <a:r>
              <a:rPr lang="en-US" dirty="0"/>
              <a:t> machine will take precedence over a district. If a school does not have a setup, then the district setup will apply. </a:t>
            </a:r>
          </a:p>
          <a:p>
            <a:pPr marL="174708" indent="-174708">
              <a:buFont typeface="Arial" panose="020B0604020202020204" pitchFamily="34" charset="0"/>
              <a:buChar char="•"/>
            </a:pPr>
            <a:r>
              <a:rPr lang="en-US" dirty="0"/>
              <a:t>An organization can only have one configuration, however, each configuration can have multiple </a:t>
            </a:r>
            <a:r>
              <a:rPr lang="en-US" dirty="0" err="1"/>
              <a:t>precaching</a:t>
            </a:r>
            <a:r>
              <a:rPr lang="en-US" dirty="0"/>
              <a:t> computers set up. </a:t>
            </a:r>
          </a:p>
          <a:p>
            <a:endParaRPr lang="en-US" dirty="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24</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DEMO</a:t>
            </a:r>
          </a:p>
          <a:p>
            <a:endParaRPr lang="en-US" dirty="0"/>
          </a:p>
          <a:p>
            <a:r>
              <a:rPr lang="en-US" dirty="0"/>
              <a:t>It is recommended that you </a:t>
            </a:r>
            <a:r>
              <a:rPr lang="en-US" dirty="0" err="1"/>
              <a:t>precache</a:t>
            </a:r>
            <a:r>
              <a:rPr lang="en-US" dirty="0"/>
              <a:t> by test rather than at the individual session level, since </a:t>
            </a:r>
            <a:r>
              <a:rPr lang="en-US" dirty="0" err="1"/>
              <a:t>Precaching</a:t>
            </a:r>
            <a:r>
              <a:rPr lang="en-US" dirty="0"/>
              <a:t> by Test needs to be done only once for the entire organization.  If you would like more information on </a:t>
            </a:r>
            <a:r>
              <a:rPr lang="en-US" dirty="0" err="1"/>
              <a:t>precaching</a:t>
            </a:r>
            <a:r>
              <a:rPr lang="en-US" dirty="0"/>
              <a:t> by individual test sessions, please visit the “</a:t>
            </a:r>
            <a:r>
              <a:rPr lang="en-US" dirty="0" err="1"/>
              <a:t>Precache</a:t>
            </a:r>
            <a:r>
              <a:rPr lang="en-US" dirty="0"/>
              <a:t> Test Content” page on the PearsonAccess</a:t>
            </a:r>
            <a:r>
              <a:rPr lang="en-US" baseline="30000" dirty="0"/>
              <a:t>next</a:t>
            </a:r>
            <a:r>
              <a:rPr lang="en-US" dirty="0"/>
              <a:t> User Guide.</a:t>
            </a:r>
          </a:p>
          <a:p>
            <a:r>
              <a:rPr lang="en-US" dirty="0"/>
              <a:t> </a:t>
            </a:r>
          </a:p>
          <a:p>
            <a:r>
              <a:rPr lang="en-US" dirty="0"/>
              <a:t>To </a:t>
            </a:r>
            <a:r>
              <a:rPr lang="en-US" dirty="0" err="1"/>
              <a:t>precache</a:t>
            </a:r>
            <a:r>
              <a:rPr lang="en-US" dirty="0"/>
              <a:t> by test, go to </a:t>
            </a:r>
            <a:r>
              <a:rPr lang="en-US" i="1" dirty="0"/>
              <a:t>Testing</a:t>
            </a:r>
            <a:r>
              <a:rPr lang="en-US" dirty="0"/>
              <a:t> &gt; </a:t>
            </a:r>
            <a:r>
              <a:rPr lang="en-US" i="1" dirty="0"/>
              <a:t>Setup</a:t>
            </a:r>
            <a:r>
              <a:rPr lang="en-US" dirty="0"/>
              <a:t> &gt; </a:t>
            </a:r>
            <a:r>
              <a:rPr lang="en-US" i="1" dirty="0" err="1"/>
              <a:t>Precache</a:t>
            </a:r>
            <a:r>
              <a:rPr lang="en-US" i="1" dirty="0"/>
              <a:t> by Test</a:t>
            </a:r>
            <a:r>
              <a:rPr lang="en-US" dirty="0"/>
              <a:t>. Select up to 10 tests to cache then select the </a:t>
            </a:r>
            <a:r>
              <a:rPr lang="en-US" dirty="0" err="1"/>
              <a:t>Precache</a:t>
            </a:r>
            <a:r>
              <a:rPr lang="en-US" dirty="0"/>
              <a:t> Server to which the test content should be downloaded. Click </a:t>
            </a:r>
            <a:r>
              <a:rPr lang="en-US" i="1" dirty="0" err="1"/>
              <a:t>Precache</a:t>
            </a:r>
            <a:r>
              <a:rPr lang="en-US" i="1" dirty="0"/>
              <a:t>.</a:t>
            </a:r>
            <a:r>
              <a:rPr lang="en-US" dirty="0"/>
              <a:t> This will bring up a popup window with a </a:t>
            </a:r>
            <a:r>
              <a:rPr lang="en-US" dirty="0" err="1"/>
              <a:t>Precache</a:t>
            </a:r>
            <a:r>
              <a:rPr lang="en-US" dirty="0"/>
              <a:t> button that will allow you to initiate the caching process. The popup window automatically closes after you click the </a:t>
            </a:r>
            <a:r>
              <a:rPr lang="en-US" dirty="0" err="1"/>
              <a:t>Precache</a:t>
            </a:r>
            <a:r>
              <a:rPr lang="en-US" dirty="0"/>
              <a:t> button.  If you are setting up multiple proctor caching machines, </a:t>
            </a:r>
            <a:r>
              <a:rPr lang="en-US" dirty="0" err="1"/>
              <a:t>precache</a:t>
            </a:r>
            <a:r>
              <a:rPr lang="en-US" dirty="0"/>
              <a:t> only the test content that will be assigned to that machine. </a:t>
            </a:r>
          </a:p>
          <a:p>
            <a:r>
              <a:rPr lang="en-US" dirty="0"/>
              <a:t> </a:t>
            </a:r>
          </a:p>
          <a:p>
            <a:r>
              <a:rPr lang="en-US" dirty="0"/>
              <a:t>A second tab or window will appear shortly. This window will display the </a:t>
            </a:r>
            <a:r>
              <a:rPr lang="en-US" i="1" dirty="0"/>
              <a:t>Proctor Caching – Tests</a:t>
            </a:r>
            <a:r>
              <a:rPr lang="en-US" dirty="0"/>
              <a:t> tab. This window will detail each Test, Form, and Status. </a:t>
            </a:r>
          </a:p>
        </p:txBody>
      </p:sp>
      <p:sp>
        <p:nvSpPr>
          <p:cNvPr id="4" name="Slide Number Placeholder 3"/>
          <p:cNvSpPr>
            <a:spLocks noGrp="1"/>
          </p:cNvSpPr>
          <p:nvPr>
            <p:ph type="sldNum" sz="quarter" idx="10"/>
          </p:nvPr>
        </p:nvSpPr>
        <p:spPr/>
        <p:txBody>
          <a:bodyPr/>
          <a:lstStyle/>
          <a:p>
            <a:fld id="{286E5E2B-1940-4C12-B0CF-52993C2CB7F2}" type="slidenum">
              <a:rPr lang="en-US" smtClean="0"/>
              <a:pPr/>
              <a:t>25</a:t>
            </a:fld>
            <a:endParaRPr lang="en-US" dirty="0"/>
          </a:p>
        </p:txBody>
      </p:sp>
    </p:spTree>
    <p:extLst>
      <p:ext uri="{BB962C8B-B14F-4D97-AF65-F5344CB8AC3E}">
        <p14:creationId xmlns:p14="http://schemas.microsoft.com/office/powerpoint/2010/main" val="557320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DEMO</a:t>
            </a:r>
          </a:p>
          <a:p>
            <a:endParaRPr lang="en-US" dirty="0"/>
          </a:p>
          <a:p>
            <a:pPr>
              <a:buClr>
                <a:srgbClr val="000000"/>
              </a:buClr>
              <a:buSzPct val="25000"/>
            </a:pPr>
            <a:r>
              <a:rPr lang="en-US" dirty="0">
                <a:solidFill>
                  <a:srgbClr val="000000"/>
                </a:solidFill>
                <a:ea typeface="Calibri"/>
                <a:cs typeface="Calibri"/>
                <a:sym typeface="Calibri"/>
              </a:rPr>
              <a:t>You can directly navigate to the </a:t>
            </a:r>
            <a:r>
              <a:rPr lang="en-US" dirty="0" err="1">
                <a:solidFill>
                  <a:srgbClr val="000000"/>
                </a:solidFill>
                <a:ea typeface="Calibri"/>
                <a:cs typeface="Calibri"/>
                <a:sym typeface="Calibri"/>
              </a:rPr>
              <a:t>ProctorCache</a:t>
            </a:r>
            <a:r>
              <a:rPr lang="en-US" dirty="0">
                <a:solidFill>
                  <a:srgbClr val="000000"/>
                </a:solidFill>
                <a:ea typeface="Calibri"/>
                <a:cs typeface="Calibri"/>
                <a:sym typeface="Calibri"/>
              </a:rPr>
              <a:t> diagnostics page by typing http://&lt;IP address&gt;:4480 in your browser, and hit Enter to view the proctor caching interface.</a:t>
            </a:r>
          </a:p>
          <a:p>
            <a:pPr>
              <a:buClr>
                <a:schemeClr val="dk1"/>
              </a:buClr>
              <a:buSzPct val="25000"/>
            </a:pPr>
            <a:endParaRPr lang="en-US" dirty="0">
              <a:solidFill>
                <a:srgbClr val="000000"/>
              </a:solidFill>
              <a:ea typeface="Calibri"/>
              <a:cs typeface="Calibri"/>
              <a:sym typeface="Calibri"/>
            </a:endParaRPr>
          </a:p>
          <a:p>
            <a:pPr>
              <a:buClr>
                <a:schemeClr val="dk1"/>
              </a:buClr>
              <a:buSzPct val="25000"/>
            </a:pPr>
            <a:r>
              <a:rPr lang="en-US" sz="1100" b="1" dirty="0">
                <a:solidFill>
                  <a:schemeClr val="dk1"/>
                </a:solidFill>
                <a:ea typeface="Calibri"/>
                <a:cs typeface="Calibri"/>
                <a:sym typeface="Calibri"/>
              </a:rPr>
              <a:t>[CLICK] </a:t>
            </a:r>
            <a:r>
              <a:rPr lang="en-US" dirty="0">
                <a:solidFill>
                  <a:srgbClr val="000000"/>
                </a:solidFill>
                <a:ea typeface="Calibri"/>
                <a:cs typeface="Calibri"/>
                <a:sym typeface="Calibri"/>
              </a:rPr>
              <a:t>You will see three tabs:</a:t>
            </a:r>
          </a:p>
          <a:p>
            <a:pPr>
              <a:buClr>
                <a:schemeClr val="dk1"/>
              </a:buClr>
              <a:buSzPct val="25000"/>
            </a:pPr>
            <a:r>
              <a:rPr lang="en-US" sz="1100" b="1" dirty="0">
                <a:solidFill>
                  <a:schemeClr val="dk1"/>
                </a:solidFill>
                <a:ea typeface="Calibri"/>
                <a:cs typeface="Calibri"/>
                <a:sym typeface="Calibri"/>
              </a:rPr>
              <a:t>[CLICK] </a:t>
            </a:r>
            <a:r>
              <a:rPr lang="en-US" sz="1100" dirty="0">
                <a:solidFill>
                  <a:schemeClr val="dk1"/>
                </a:solidFill>
                <a:ea typeface="Calibri"/>
                <a:cs typeface="Calibri"/>
                <a:sym typeface="Calibri"/>
              </a:rPr>
              <a:t>S</a:t>
            </a:r>
            <a:r>
              <a:rPr lang="en-US" dirty="0">
                <a:solidFill>
                  <a:srgbClr val="000000"/>
                </a:solidFill>
                <a:ea typeface="Calibri"/>
                <a:cs typeface="Calibri"/>
                <a:sym typeface="Calibri"/>
              </a:rPr>
              <a:t>elect the Tests tab for information about </a:t>
            </a:r>
            <a:r>
              <a:rPr lang="en-US" b="1" dirty="0">
                <a:solidFill>
                  <a:srgbClr val="000000"/>
                </a:solidFill>
                <a:ea typeface="Calibri"/>
                <a:cs typeface="Calibri"/>
                <a:sym typeface="Calibri"/>
              </a:rPr>
              <a:t>[CLICK] </a:t>
            </a:r>
            <a:r>
              <a:rPr lang="en-US" dirty="0">
                <a:solidFill>
                  <a:srgbClr val="000000"/>
                </a:solidFill>
                <a:ea typeface="Calibri"/>
                <a:cs typeface="Calibri"/>
                <a:sym typeface="Calibri"/>
              </a:rPr>
              <a:t>test content and </a:t>
            </a:r>
            <a:r>
              <a:rPr lang="en-US" b="1" dirty="0">
                <a:solidFill>
                  <a:srgbClr val="000000"/>
                </a:solidFill>
                <a:ea typeface="Calibri"/>
                <a:cs typeface="Calibri"/>
                <a:sym typeface="Calibri"/>
              </a:rPr>
              <a:t>[CLICK] </a:t>
            </a:r>
            <a:r>
              <a:rPr lang="en-US" dirty="0">
                <a:solidFill>
                  <a:srgbClr val="000000"/>
                </a:solidFill>
                <a:ea typeface="Calibri"/>
                <a:cs typeface="Calibri"/>
                <a:sym typeface="Calibri"/>
              </a:rPr>
              <a:t>caching status.</a:t>
            </a:r>
          </a:p>
          <a:p>
            <a:pPr>
              <a:buClr>
                <a:schemeClr val="dk1"/>
              </a:buClr>
              <a:buSzPct val="25000"/>
            </a:pPr>
            <a:r>
              <a:rPr lang="en-US" sz="1100" b="1" dirty="0">
                <a:solidFill>
                  <a:schemeClr val="dk1"/>
                </a:solidFill>
                <a:ea typeface="Calibri"/>
                <a:cs typeface="Calibri"/>
                <a:sym typeface="Calibri"/>
              </a:rPr>
              <a:t>[CLICK] </a:t>
            </a:r>
            <a:r>
              <a:rPr lang="en-US" dirty="0">
                <a:solidFill>
                  <a:srgbClr val="000000"/>
                </a:solidFill>
                <a:ea typeface="Calibri"/>
                <a:cs typeface="Calibri"/>
                <a:sym typeface="Calibri"/>
              </a:rPr>
              <a:t>Selecting the Clients tab </a:t>
            </a:r>
            <a:r>
              <a:rPr lang="en-US" b="1" dirty="0">
                <a:solidFill>
                  <a:srgbClr val="000000"/>
                </a:solidFill>
                <a:ea typeface="Calibri"/>
                <a:cs typeface="Calibri"/>
                <a:sym typeface="Calibri"/>
              </a:rPr>
              <a:t>[CLICK] </a:t>
            </a:r>
            <a:r>
              <a:rPr lang="en-US" dirty="0">
                <a:solidFill>
                  <a:srgbClr val="000000"/>
                </a:solidFill>
                <a:ea typeface="Calibri"/>
                <a:cs typeface="Calibri"/>
                <a:sym typeface="Calibri"/>
              </a:rPr>
              <a:t>will allow you to monitor client </a:t>
            </a:r>
            <a:r>
              <a:rPr lang="en-US" b="1" dirty="0">
                <a:solidFill>
                  <a:srgbClr val="000000"/>
                </a:solidFill>
                <a:ea typeface="Calibri"/>
                <a:cs typeface="Calibri"/>
                <a:sym typeface="Calibri"/>
              </a:rPr>
              <a:t>[CLICK] </a:t>
            </a:r>
            <a:r>
              <a:rPr lang="en-US" dirty="0">
                <a:solidFill>
                  <a:srgbClr val="000000"/>
                </a:solidFill>
                <a:ea typeface="Calibri"/>
                <a:cs typeface="Calibri"/>
                <a:sym typeface="Calibri"/>
              </a:rPr>
              <a:t>connectivity.</a:t>
            </a:r>
          </a:p>
          <a:p>
            <a:pPr>
              <a:buClr>
                <a:schemeClr val="dk1"/>
              </a:buClr>
              <a:buSzPct val="25000"/>
            </a:pPr>
            <a:r>
              <a:rPr lang="en-US" sz="1100" b="1" dirty="0">
                <a:solidFill>
                  <a:schemeClr val="dk1"/>
                </a:solidFill>
                <a:ea typeface="Calibri"/>
                <a:cs typeface="Calibri"/>
                <a:sym typeface="Calibri"/>
              </a:rPr>
              <a:t>[CLICK] </a:t>
            </a:r>
            <a:r>
              <a:rPr lang="en-US" dirty="0">
                <a:solidFill>
                  <a:srgbClr val="000000"/>
                </a:solidFill>
                <a:ea typeface="Calibri"/>
                <a:cs typeface="Calibri"/>
                <a:sym typeface="Calibri"/>
              </a:rPr>
              <a:t>Finally, the Settings tab allows you to set a </a:t>
            </a:r>
            <a:r>
              <a:rPr lang="en-US" b="1" dirty="0">
                <a:solidFill>
                  <a:srgbClr val="000000"/>
                </a:solidFill>
                <a:ea typeface="Calibri"/>
                <a:cs typeface="Calibri"/>
                <a:sym typeface="Calibri"/>
              </a:rPr>
              <a:t>[CLICK] </a:t>
            </a:r>
            <a:r>
              <a:rPr lang="en-US" dirty="0">
                <a:solidFill>
                  <a:srgbClr val="000000"/>
                </a:solidFill>
                <a:ea typeface="Calibri"/>
                <a:cs typeface="Calibri"/>
                <a:sym typeface="Calibri"/>
              </a:rPr>
              <a:t>custom password in order to refresh, reload, or purge cached content.</a:t>
            </a:r>
          </a:p>
          <a:p>
            <a:pPr>
              <a:buClr>
                <a:schemeClr val="dk1"/>
              </a:buClr>
              <a:buSzPct val="25000"/>
            </a:pPr>
            <a:endParaRPr lang="en-US" dirty="0">
              <a:solidFill>
                <a:srgbClr val="000000"/>
              </a:solidFill>
              <a:ea typeface="Calibri"/>
              <a:cs typeface="Calibri"/>
              <a:sym typeface="Calibri"/>
            </a:endParaRPr>
          </a:p>
          <a:p>
            <a:pPr>
              <a:buClr>
                <a:schemeClr val="dk1"/>
              </a:buClr>
              <a:buSzPct val="25000"/>
            </a:pPr>
            <a:r>
              <a:rPr lang="en-US" dirty="0">
                <a:solidFill>
                  <a:schemeClr val="dk1"/>
                </a:solidFill>
                <a:latin typeface="Arial"/>
                <a:ea typeface="Arial"/>
                <a:cs typeface="Arial"/>
                <a:sym typeface="Arial"/>
              </a:rPr>
              <a:t>&lt;&lt;demo live&gt;&gt;</a:t>
            </a:r>
          </a:p>
          <a:p>
            <a:pPr>
              <a:buClr>
                <a:schemeClr val="dk1"/>
              </a:buClr>
              <a:buSzPct val="25000"/>
            </a:pPr>
            <a:r>
              <a:rPr lang="en-US" dirty="0">
                <a:solidFill>
                  <a:schemeClr val="dk1"/>
                </a:solidFill>
                <a:latin typeface="Arial"/>
                <a:ea typeface="Arial"/>
                <a:cs typeface="Arial"/>
                <a:sym typeface="Arial"/>
              </a:rPr>
              <a:t>Instead of running through slides, let’s take a look at the actual diagnostics screen.</a:t>
            </a:r>
          </a:p>
          <a:p>
            <a:endParaRPr lang="en-US" dirty="0"/>
          </a:p>
          <a:p>
            <a:pPr marL="174708" indent="-174708">
              <a:buFont typeface="Arial" panose="020B0604020202020204" pitchFamily="34" charset="0"/>
              <a:buChar char="•"/>
            </a:pPr>
            <a:r>
              <a:rPr lang="en-US" dirty="0"/>
              <a:t>Select </a:t>
            </a:r>
            <a:r>
              <a:rPr lang="en-US" i="1" dirty="0"/>
              <a:t>Tests</a:t>
            </a:r>
            <a:r>
              <a:rPr lang="en-US" dirty="0"/>
              <a:t> tab for information about the test content and caching status. The </a:t>
            </a:r>
            <a:r>
              <a:rPr lang="en-US" i="1" dirty="0"/>
              <a:t>Tests</a:t>
            </a:r>
            <a:r>
              <a:rPr lang="en-US" dirty="0"/>
              <a:t> tab provides status indicators for each item of cached test content. </a:t>
            </a:r>
          </a:p>
          <a:p>
            <a:pPr marL="640594" lvl="1" indent="-174708">
              <a:buFont typeface="Arial" panose="020B0604020202020204" pitchFamily="34" charset="0"/>
              <a:buChar char="•"/>
            </a:pPr>
            <a:r>
              <a:rPr lang="en-US" b="1" dirty="0">
                <a:solidFill>
                  <a:schemeClr val="dk1"/>
                </a:solidFill>
                <a:ea typeface="Calibri"/>
                <a:cs typeface="Calibri"/>
                <a:sym typeface="Calibri"/>
              </a:rPr>
              <a:t>[CLICK] </a:t>
            </a:r>
            <a:r>
              <a:rPr lang="en-US" dirty="0">
                <a:solidFill>
                  <a:schemeClr val="dk1"/>
                </a:solidFill>
                <a:latin typeface="Arial"/>
                <a:ea typeface="Arial"/>
                <a:cs typeface="Arial"/>
                <a:sym typeface="Arial"/>
              </a:rPr>
              <a:t>Functionality is available to Refresh, Reload, or Purge selected test content if necessary, and requires a password. The initial password is available in the </a:t>
            </a:r>
            <a:r>
              <a:rPr lang="en-US" i="1" dirty="0">
                <a:solidFill>
                  <a:schemeClr val="dk1"/>
                </a:solidFill>
                <a:latin typeface="Arial"/>
                <a:ea typeface="Arial"/>
                <a:cs typeface="Arial"/>
                <a:sym typeface="Arial"/>
              </a:rPr>
              <a:t>Proctor Caching User Guide</a:t>
            </a:r>
            <a:r>
              <a:rPr lang="en-US" dirty="0">
                <a:solidFill>
                  <a:schemeClr val="dk1"/>
                </a:solidFill>
                <a:latin typeface="Arial"/>
                <a:ea typeface="Arial"/>
                <a:cs typeface="Arial"/>
                <a:sym typeface="Arial"/>
              </a:rPr>
              <a:t> to protect against unauthorized deletion of cached content. We’ll cover how to change the password, if desired, shortly.</a:t>
            </a:r>
          </a:p>
          <a:p>
            <a:pPr marL="640594" lvl="1" indent="-174708">
              <a:buFont typeface="Arial" panose="020B0604020202020204" pitchFamily="34" charset="0"/>
              <a:buChar char="•"/>
            </a:pPr>
            <a:r>
              <a:rPr lang="en-US" b="1" dirty="0">
                <a:solidFill>
                  <a:schemeClr val="dk1"/>
                </a:solidFill>
                <a:ea typeface="Calibri"/>
                <a:cs typeface="Calibri"/>
                <a:sym typeface="Calibri"/>
              </a:rPr>
              <a:t>[CLICK] </a:t>
            </a:r>
            <a:r>
              <a:rPr lang="en-US" sz="1400" dirty="0">
                <a:solidFill>
                  <a:schemeClr val="dk1"/>
                </a:solidFill>
                <a:latin typeface="Arial"/>
                <a:ea typeface="Arial"/>
                <a:cs typeface="Arial"/>
                <a:sym typeface="Arial"/>
              </a:rPr>
              <a:t>You’ll also see status indicators for each row of cached test content.</a:t>
            </a:r>
            <a:r>
              <a:rPr lang="en-US" sz="1400" dirty="0"/>
              <a:t> </a:t>
            </a:r>
          </a:p>
          <a:p>
            <a:pPr marL="1106481" lvl="2" indent="-174708">
              <a:buFont typeface="Arial" panose="020B0604020202020204" pitchFamily="34" charset="0"/>
              <a:buChar char="•"/>
            </a:pPr>
            <a:r>
              <a:rPr lang="en-US" sz="1400" dirty="0"/>
              <a:t>A green </a:t>
            </a:r>
            <a:r>
              <a:rPr lang="en-US" sz="1400" b="1" dirty="0"/>
              <a:t>OK</a:t>
            </a:r>
            <a:r>
              <a:rPr lang="en-US" sz="1400" dirty="0"/>
              <a:t> status means the content has successfully cached. </a:t>
            </a:r>
          </a:p>
          <a:p>
            <a:pPr marL="1106481" lvl="2" indent="-174708">
              <a:buFont typeface="Arial" panose="020B0604020202020204" pitchFamily="34" charset="0"/>
              <a:buChar char="•"/>
            </a:pPr>
            <a:r>
              <a:rPr lang="en-US" sz="1400" dirty="0"/>
              <a:t>The yellow status indicators appear when the content is in the process of being cached. </a:t>
            </a:r>
            <a:r>
              <a:rPr lang="en-US" sz="1400" b="1" dirty="0"/>
              <a:t>Not Loaded</a:t>
            </a:r>
            <a:r>
              <a:rPr lang="en-US" sz="1400" dirty="0"/>
              <a:t> means the content is not cached. </a:t>
            </a:r>
            <a:r>
              <a:rPr lang="en-US" sz="1400" b="1" dirty="0"/>
              <a:t>Waiting… </a:t>
            </a:r>
            <a:r>
              <a:rPr lang="en-US" sz="1400" dirty="0"/>
              <a:t>means the content is in the queue, waiting to be loaded, and </a:t>
            </a:r>
            <a:r>
              <a:rPr lang="en-US" sz="1400" b="1" dirty="0"/>
              <a:t>Loading…</a:t>
            </a:r>
            <a:r>
              <a:rPr lang="en-US" sz="1400" dirty="0"/>
              <a:t> means the content is currently loading. </a:t>
            </a:r>
          </a:p>
          <a:p>
            <a:pPr marL="1106481" lvl="2" indent="-174708">
              <a:buFont typeface="Arial" panose="020B0604020202020204" pitchFamily="34" charset="0"/>
              <a:buChar char="•"/>
            </a:pPr>
            <a:r>
              <a:rPr lang="en-US" sz="1400" dirty="0"/>
              <a:t>Red status indicators indicate problems with cached content </a:t>
            </a:r>
            <a:r>
              <a:rPr lang="en-US" sz="1400" b="1" dirty="0"/>
              <a:t>Failed to load content</a:t>
            </a:r>
            <a:r>
              <a:rPr lang="en-US" sz="1400" dirty="0"/>
              <a:t> means there was a failure to download content. Proctor Caching also performs an MD5 check once and item has been cached to compare the test content on the Pearson servers with the cached item. The MD5 check should show that the items are identical. </a:t>
            </a:r>
            <a:r>
              <a:rPr lang="en-US" sz="1400" b="1" dirty="0"/>
              <a:t>MD5 Check Invalid</a:t>
            </a:r>
            <a:r>
              <a:rPr lang="en-US" sz="1400" dirty="0"/>
              <a:t> means the MD5 comparison could not be completed successfully. </a:t>
            </a:r>
            <a:r>
              <a:rPr lang="en-US" sz="1400" b="1" dirty="0"/>
              <a:t>MD5 Mismatch</a:t>
            </a:r>
            <a:r>
              <a:rPr lang="en-US" sz="1400" dirty="0"/>
              <a:t> means the MD5 comparison was completed but the files did not match. In general, any status in red is a critical problem. Any content with a red status should be checked and reloaded.</a:t>
            </a:r>
          </a:p>
          <a:p>
            <a:pPr marL="640594" lvl="1" indent="-174708">
              <a:buFont typeface="Arial" panose="020B0604020202020204" pitchFamily="34" charset="0"/>
              <a:buChar char="•"/>
            </a:pPr>
            <a:r>
              <a:rPr lang="en-US" b="1" dirty="0">
                <a:solidFill>
                  <a:schemeClr val="dk1"/>
                </a:solidFill>
                <a:ea typeface="Calibri"/>
                <a:cs typeface="Calibri"/>
                <a:sym typeface="Calibri"/>
              </a:rPr>
              <a:t>[CLICK] </a:t>
            </a:r>
            <a:r>
              <a:rPr lang="en-US" dirty="0">
                <a:solidFill>
                  <a:schemeClr val="dk1"/>
                </a:solidFill>
                <a:latin typeface="Arial"/>
                <a:ea typeface="Arial"/>
                <a:cs typeface="Arial"/>
                <a:sym typeface="Arial"/>
              </a:rPr>
              <a:t>Clicking on a test name will display the </a:t>
            </a:r>
            <a:r>
              <a:rPr lang="en-US" i="1" dirty="0">
                <a:solidFill>
                  <a:schemeClr val="dk1"/>
                </a:solidFill>
                <a:latin typeface="Arial"/>
                <a:ea typeface="Arial"/>
                <a:cs typeface="Arial"/>
                <a:sym typeface="Arial"/>
              </a:rPr>
              <a:t>Test Details </a:t>
            </a:r>
            <a:r>
              <a:rPr lang="en-US" dirty="0">
                <a:solidFill>
                  <a:schemeClr val="dk1"/>
                </a:solidFill>
                <a:latin typeface="Arial"/>
                <a:ea typeface="Arial"/>
                <a:cs typeface="Arial"/>
                <a:sym typeface="Arial"/>
              </a:rPr>
              <a:t>screen, which displays individual items cached for the test. There, status indicators will appear next to each item.</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Select </a:t>
            </a:r>
            <a:r>
              <a:rPr lang="en-US" i="1" dirty="0"/>
              <a:t>Clients</a:t>
            </a:r>
            <a:r>
              <a:rPr lang="en-US" dirty="0"/>
              <a:t> tab to monitor client connectivity. The </a:t>
            </a:r>
            <a:r>
              <a:rPr lang="en-US" i="1" dirty="0"/>
              <a:t>Clients</a:t>
            </a:r>
            <a:r>
              <a:rPr lang="en-US" dirty="0"/>
              <a:t> tab offers a quick view into client computer connections. Each computer can be clicked to bring up an individual </a:t>
            </a:r>
            <a:r>
              <a:rPr lang="en-US" i="1" dirty="0"/>
              <a:t>Client Details</a:t>
            </a:r>
            <a:r>
              <a:rPr lang="en-US" dirty="0"/>
              <a:t> screen. It provides visibility to which testing workstations have requested test content from the Proctor Caching server. </a:t>
            </a:r>
          </a:p>
          <a:p>
            <a:pPr marL="640594" lvl="1" indent="-174708">
              <a:buFont typeface="Arial" panose="020B0604020202020204" pitchFamily="34" charset="0"/>
              <a:buChar char="•"/>
            </a:pPr>
            <a:r>
              <a:rPr lang="en-US" sz="1100" b="1" dirty="0">
                <a:solidFill>
                  <a:schemeClr val="dk1"/>
                </a:solidFill>
                <a:ea typeface="Calibri"/>
                <a:cs typeface="Calibri"/>
                <a:sym typeface="Calibri"/>
              </a:rPr>
              <a:t>[CLICK] </a:t>
            </a:r>
            <a:r>
              <a:rPr lang="en-US" dirty="0">
                <a:solidFill>
                  <a:schemeClr val="dk1"/>
                </a:solidFill>
                <a:latin typeface="Arial"/>
                <a:ea typeface="Arial"/>
                <a:cs typeface="Arial"/>
                <a:sym typeface="Arial"/>
              </a:rPr>
              <a:t>Each testing workstation on the </a:t>
            </a:r>
            <a:r>
              <a:rPr lang="en-US" i="1" dirty="0">
                <a:solidFill>
                  <a:schemeClr val="dk1"/>
                </a:solidFill>
                <a:latin typeface="Arial"/>
                <a:ea typeface="Arial"/>
                <a:cs typeface="Arial"/>
                <a:sym typeface="Arial"/>
              </a:rPr>
              <a:t>Clients </a:t>
            </a:r>
            <a:r>
              <a:rPr lang="en-US" dirty="0">
                <a:solidFill>
                  <a:schemeClr val="dk1"/>
                </a:solidFill>
                <a:latin typeface="Arial"/>
                <a:ea typeface="Arial"/>
                <a:cs typeface="Arial"/>
                <a:sym typeface="Arial"/>
              </a:rPr>
              <a:t>tab also has a status indicator.</a:t>
            </a:r>
          </a:p>
          <a:p>
            <a:pPr marL="640594" lvl="1" indent="-174708">
              <a:buFont typeface="Arial" panose="020B0604020202020204" pitchFamily="34" charset="0"/>
              <a:buChar char="•"/>
            </a:pPr>
            <a:r>
              <a:rPr lang="en-US" sz="1100" b="1" dirty="0">
                <a:solidFill>
                  <a:schemeClr val="dk1"/>
                </a:solidFill>
                <a:ea typeface="Calibri"/>
                <a:cs typeface="Calibri"/>
                <a:sym typeface="Calibri"/>
              </a:rPr>
              <a:t>[CLICK] </a:t>
            </a:r>
            <a:r>
              <a:rPr lang="en-US" dirty="0">
                <a:solidFill>
                  <a:schemeClr val="dk1"/>
                </a:solidFill>
                <a:latin typeface="Arial"/>
                <a:ea typeface="Arial"/>
                <a:cs typeface="Arial"/>
                <a:sym typeface="Arial"/>
              </a:rPr>
              <a:t>Clicking on an IP address or name of a computer will show the details of the computer that connected to the proctor cache machine to fetch test content.</a:t>
            </a:r>
          </a:p>
          <a:p>
            <a:pPr marL="174708" indent="-174708">
              <a:buFont typeface="Arial" panose="020B0604020202020204" pitchFamily="34" charset="0"/>
              <a:buChar char="•"/>
            </a:pPr>
            <a:r>
              <a:rPr lang="en-US" dirty="0">
                <a:solidFill>
                  <a:schemeClr val="dk1"/>
                </a:solidFill>
                <a:latin typeface="Arial"/>
                <a:ea typeface="Calibri"/>
                <a:cs typeface="Arial"/>
                <a:sym typeface="Arial"/>
              </a:rPr>
              <a:t>Select </a:t>
            </a:r>
            <a:r>
              <a:rPr lang="en-US" i="1" dirty="0">
                <a:solidFill>
                  <a:srgbClr val="000000"/>
                </a:solidFill>
                <a:ea typeface="Calibri"/>
                <a:cs typeface="Calibri"/>
                <a:sym typeface="Calibri"/>
              </a:rPr>
              <a:t>Settings</a:t>
            </a:r>
            <a:r>
              <a:rPr lang="en-US" dirty="0">
                <a:solidFill>
                  <a:srgbClr val="000000"/>
                </a:solidFill>
                <a:ea typeface="Calibri"/>
                <a:cs typeface="Calibri"/>
                <a:sym typeface="Calibri"/>
              </a:rPr>
              <a:t> tab to set a custom </a:t>
            </a:r>
            <a:r>
              <a:rPr lang="en-US" dirty="0" err="1">
                <a:solidFill>
                  <a:srgbClr val="000000"/>
                </a:solidFill>
                <a:ea typeface="Calibri"/>
                <a:cs typeface="Calibri"/>
                <a:sym typeface="Calibri"/>
              </a:rPr>
              <a:t>ProctorCache</a:t>
            </a:r>
            <a:r>
              <a:rPr lang="en-US" dirty="0">
                <a:solidFill>
                  <a:srgbClr val="000000"/>
                </a:solidFill>
                <a:ea typeface="Calibri"/>
                <a:cs typeface="Calibri"/>
                <a:sym typeface="Calibri"/>
              </a:rPr>
              <a:t> password to perform the tasks of refreshing, reloading, or purging cached content. The default password is in the </a:t>
            </a:r>
            <a:r>
              <a:rPr lang="en-US" i="1" dirty="0">
                <a:solidFill>
                  <a:srgbClr val="000000"/>
                </a:solidFill>
                <a:ea typeface="Calibri"/>
                <a:cs typeface="Calibri"/>
                <a:sym typeface="Calibri"/>
              </a:rPr>
              <a:t>Proctor Caching User Guide</a:t>
            </a:r>
            <a:r>
              <a:rPr lang="en-US" dirty="0">
                <a:solidFill>
                  <a:srgbClr val="000000"/>
                </a:solidFill>
                <a:ea typeface="Calibri"/>
                <a:cs typeface="Calibri"/>
                <a:sym typeface="Calibri"/>
              </a:rPr>
              <a:t>; however, we strongly recommends that you create a custom password. You can change the default password at any time, but only from the Diagnostics screen from the proctor caching machine.</a:t>
            </a:r>
          </a:p>
          <a:p>
            <a:pPr marL="640594" lvl="1" indent="-174708">
              <a:buFont typeface="Arial" panose="020B0604020202020204" pitchFamily="34" charset="0"/>
              <a:buChar char="•"/>
            </a:pPr>
            <a:r>
              <a:rPr lang="en-US" sz="1100" b="1" dirty="0">
                <a:solidFill>
                  <a:schemeClr val="dk1"/>
                </a:solidFill>
                <a:ea typeface="Calibri"/>
                <a:cs typeface="Calibri"/>
                <a:sym typeface="Calibri"/>
              </a:rPr>
              <a:t>[CLICK] </a:t>
            </a:r>
            <a:r>
              <a:rPr lang="en-US" dirty="0">
                <a:solidFill>
                  <a:srgbClr val="000000"/>
                </a:solidFill>
                <a:ea typeface="Calibri"/>
                <a:cs typeface="Calibri"/>
                <a:sym typeface="Calibri"/>
              </a:rPr>
              <a:t>Enter the current password and then provide a new password and confirm your entry. Then click Submit to save the password. If you forget your password, the administrator can reset it following the directions in the </a:t>
            </a:r>
            <a:r>
              <a:rPr lang="en-US" i="1" dirty="0">
                <a:solidFill>
                  <a:srgbClr val="000000"/>
                </a:solidFill>
                <a:ea typeface="Calibri"/>
                <a:cs typeface="Calibri"/>
                <a:sym typeface="Calibri"/>
              </a:rPr>
              <a:t>Proctor Caching User Guide</a:t>
            </a:r>
            <a:r>
              <a:rPr lang="en-US" dirty="0">
                <a:solidFill>
                  <a:srgbClr val="000000"/>
                </a:solidFill>
                <a:ea typeface="Calibri"/>
                <a:cs typeface="Calibri"/>
                <a:sym typeface="Calibri"/>
              </a:rPr>
              <a:t>.</a:t>
            </a:r>
          </a:p>
          <a:p>
            <a:pPr marL="174708" indent="-174708">
              <a:buFont typeface="Arial" panose="020B0604020202020204" pitchFamily="34" charset="0"/>
              <a:buChar char="•"/>
            </a:pPr>
            <a:endParaRPr lang="en-US" dirty="0">
              <a:solidFill>
                <a:schemeClr val="dk1"/>
              </a:solidFill>
              <a:latin typeface="Arial"/>
              <a:ea typeface="Arial"/>
              <a:cs typeface="Arial"/>
              <a:sym typeface="Arial"/>
            </a:endParaRPr>
          </a:p>
          <a:p>
            <a:r>
              <a:rPr lang="en-US" dirty="0"/>
              <a:t> For more information on the Proctor Caching Diagnostics page – including status indicators, Monitoring, Refreshing, Reloading and Purging Proctor Cache, visit the “Set Up and Use </a:t>
            </a:r>
            <a:r>
              <a:rPr lang="en-US" dirty="0" err="1"/>
              <a:t>ProctorCache</a:t>
            </a:r>
            <a:r>
              <a:rPr lang="en-US" dirty="0"/>
              <a:t>” page in the TestNav User Guide. For the Proctor Caching Password, visit the Infrastructure Trial Guide found at mcas.pearsonsupport.com. </a:t>
            </a:r>
            <a:endParaRPr lang="en-US" dirty="0"/>
          </a:p>
        </p:txBody>
      </p:sp>
      <p:sp>
        <p:nvSpPr>
          <p:cNvPr id="4" name="Slide Number Placeholder 3"/>
          <p:cNvSpPr>
            <a:spLocks noGrp="1"/>
          </p:cNvSpPr>
          <p:nvPr>
            <p:ph type="sldNum" sz="quarter" idx="10"/>
          </p:nvPr>
        </p:nvSpPr>
        <p:spPr/>
        <p:txBody>
          <a:bodyPr/>
          <a:lstStyle/>
          <a:p>
            <a:fld id="{286E5E2B-1940-4C12-B0CF-52993C2CB7F2}" type="slidenum">
              <a:rPr lang="en-US" smtClean="0"/>
              <a:pPr/>
              <a:t>26</a:t>
            </a:fld>
            <a:endParaRPr lang="en-US" dirty="0"/>
          </a:p>
        </p:txBody>
      </p:sp>
    </p:spTree>
    <p:extLst>
      <p:ext uri="{BB962C8B-B14F-4D97-AF65-F5344CB8AC3E}">
        <p14:creationId xmlns:p14="http://schemas.microsoft.com/office/powerpoint/2010/main" val="2346710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Clr>
                <a:schemeClr val="dk1"/>
              </a:buClr>
              <a:buSzPct val="25000"/>
            </a:pPr>
            <a:r>
              <a:rPr lang="en-US" dirty="0">
                <a:solidFill>
                  <a:schemeClr val="dk1"/>
                </a:solidFill>
                <a:latin typeface="Arial"/>
                <a:ea typeface="Arial"/>
                <a:cs typeface="Arial"/>
                <a:sym typeface="Arial"/>
              </a:rPr>
              <a:t>If your school is downloading the </a:t>
            </a:r>
            <a:r>
              <a:rPr lang="en-US" dirty="0" err="1">
                <a:solidFill>
                  <a:schemeClr val="dk1"/>
                </a:solidFill>
                <a:latin typeface="Arial"/>
                <a:ea typeface="Arial"/>
                <a:cs typeface="Arial"/>
                <a:sym typeface="Arial"/>
              </a:rPr>
              <a:t>TestNav</a:t>
            </a:r>
            <a:r>
              <a:rPr lang="en-US" dirty="0">
                <a:solidFill>
                  <a:schemeClr val="dk1"/>
                </a:solidFill>
                <a:latin typeface="Arial"/>
                <a:ea typeface="Arial"/>
                <a:cs typeface="Arial"/>
                <a:sym typeface="Arial"/>
              </a:rPr>
              <a:t> 8 app, it’s accessible at download.testnav.com. </a:t>
            </a:r>
          </a:p>
          <a:p>
            <a:pPr>
              <a:buClr>
                <a:schemeClr val="dk1"/>
              </a:buClr>
              <a:buSzPct val="25000"/>
            </a:pPr>
            <a:endParaRPr lang="en-US" dirty="0">
              <a:solidFill>
                <a:schemeClr val="dk1"/>
              </a:solidFill>
              <a:latin typeface="Arial"/>
              <a:ea typeface="Arial"/>
              <a:cs typeface="Arial"/>
              <a:sym typeface="Arial"/>
            </a:endParaRPr>
          </a:p>
          <a:p>
            <a:pPr>
              <a:buClr>
                <a:schemeClr val="dk1"/>
              </a:buClr>
              <a:buSzPct val="25000"/>
            </a:pPr>
            <a:r>
              <a:rPr lang="en-US" dirty="0">
                <a:solidFill>
                  <a:schemeClr val="dk1"/>
                </a:solidFill>
                <a:latin typeface="Arial"/>
                <a:ea typeface="Arial"/>
                <a:cs typeface="Arial"/>
                <a:sym typeface="Arial"/>
              </a:rPr>
              <a:t>Based on the platform that you will be using – Desktop or laptop, </a:t>
            </a:r>
            <a:r>
              <a:rPr lang="en-US" dirty="0" err="1">
                <a:solidFill>
                  <a:schemeClr val="dk1"/>
                </a:solidFill>
                <a:latin typeface="Arial"/>
                <a:ea typeface="Arial"/>
                <a:cs typeface="Arial"/>
                <a:sym typeface="Arial"/>
              </a:rPr>
              <a:t>iPad</a:t>
            </a:r>
            <a:r>
              <a:rPr lang="en-US" dirty="0">
                <a:solidFill>
                  <a:schemeClr val="dk1"/>
                </a:solidFill>
                <a:latin typeface="Arial"/>
                <a:ea typeface="Arial"/>
                <a:cs typeface="Arial"/>
                <a:sym typeface="Arial"/>
              </a:rPr>
              <a:t>, or </a:t>
            </a:r>
            <a:r>
              <a:rPr lang="en-US" dirty="0" err="1">
                <a:solidFill>
                  <a:schemeClr val="dk1"/>
                </a:solidFill>
                <a:latin typeface="Arial"/>
                <a:ea typeface="Arial"/>
                <a:cs typeface="Arial"/>
                <a:sym typeface="Arial"/>
              </a:rPr>
              <a:t>Chromebook</a:t>
            </a:r>
            <a:r>
              <a:rPr lang="en-US" dirty="0">
                <a:solidFill>
                  <a:schemeClr val="dk1"/>
                </a:solidFill>
                <a:latin typeface="Arial"/>
                <a:ea typeface="Arial"/>
                <a:cs typeface="Arial"/>
                <a:sym typeface="Arial"/>
              </a:rPr>
              <a:t> - download the app or apps that you’ll need for testing. We’ll talk more about </a:t>
            </a:r>
            <a:r>
              <a:rPr lang="en-US" dirty="0" err="1">
                <a:solidFill>
                  <a:schemeClr val="dk1"/>
                </a:solidFill>
                <a:latin typeface="Arial"/>
                <a:ea typeface="Arial"/>
                <a:cs typeface="Arial"/>
                <a:sym typeface="Arial"/>
              </a:rPr>
              <a:t>iPads</a:t>
            </a:r>
            <a:r>
              <a:rPr lang="en-US" dirty="0">
                <a:solidFill>
                  <a:schemeClr val="dk1"/>
                </a:solidFill>
                <a:latin typeface="Arial"/>
                <a:ea typeface="Arial"/>
                <a:cs typeface="Arial"/>
                <a:sym typeface="Arial"/>
              </a:rPr>
              <a:t> and </a:t>
            </a:r>
            <a:r>
              <a:rPr lang="en-US" dirty="0" err="1">
                <a:solidFill>
                  <a:schemeClr val="dk1"/>
                </a:solidFill>
                <a:latin typeface="Arial"/>
                <a:ea typeface="Arial"/>
                <a:cs typeface="Arial"/>
                <a:sym typeface="Arial"/>
              </a:rPr>
              <a:t>Chromebooks</a:t>
            </a:r>
            <a:r>
              <a:rPr lang="en-US" dirty="0">
                <a:solidFill>
                  <a:schemeClr val="dk1"/>
                </a:solidFill>
                <a:latin typeface="Arial"/>
                <a:ea typeface="Arial"/>
                <a:cs typeface="Arial"/>
                <a:sym typeface="Arial"/>
              </a:rPr>
              <a:t> shortly.</a:t>
            </a:r>
          </a:p>
          <a:p>
            <a:pPr>
              <a:buClr>
                <a:schemeClr val="dk1"/>
              </a:buClr>
              <a:buSzPct val="25000"/>
            </a:pPr>
            <a:endParaRPr lang="en-US" dirty="0">
              <a:solidFill>
                <a:schemeClr val="dk1"/>
              </a:solidFill>
              <a:latin typeface="Arial"/>
              <a:ea typeface="Arial"/>
              <a:cs typeface="Arial"/>
              <a:sym typeface="Arial"/>
            </a:endParaRPr>
          </a:p>
          <a:p>
            <a:pPr>
              <a:buClr>
                <a:schemeClr val="dk1"/>
              </a:buClr>
              <a:buSzPct val="25000"/>
            </a:pPr>
            <a:r>
              <a:rPr lang="en-US" dirty="0">
                <a:solidFill>
                  <a:schemeClr val="dk1"/>
                </a:solidFill>
                <a:latin typeface="Arial"/>
                <a:ea typeface="Arial"/>
                <a:cs typeface="Arial"/>
                <a:sym typeface="Arial"/>
              </a:rPr>
              <a:t>If you’re installing </a:t>
            </a:r>
            <a:r>
              <a:rPr lang="en-US" dirty="0" err="1">
                <a:solidFill>
                  <a:schemeClr val="dk1"/>
                </a:solidFill>
                <a:latin typeface="Arial"/>
                <a:ea typeface="Arial"/>
                <a:cs typeface="Arial"/>
                <a:sym typeface="Arial"/>
              </a:rPr>
              <a:t>TestNav</a:t>
            </a:r>
            <a:r>
              <a:rPr lang="en-US" dirty="0">
                <a:solidFill>
                  <a:schemeClr val="dk1"/>
                </a:solidFill>
                <a:latin typeface="Arial"/>
                <a:ea typeface="Arial"/>
                <a:cs typeface="Arial"/>
                <a:sym typeface="Arial"/>
              </a:rPr>
              <a:t> for Desktop, there are options for Mac, Windows, and Linux. </a:t>
            </a:r>
          </a:p>
          <a:p>
            <a:pPr>
              <a:buClr>
                <a:schemeClr val="dk1"/>
              </a:buClr>
              <a:buSzPct val="25000"/>
            </a:pPr>
            <a:r>
              <a:rPr lang="en-US" dirty="0">
                <a:solidFill>
                  <a:schemeClr val="dk1"/>
                </a:solidFill>
                <a:latin typeface="Arial"/>
                <a:ea typeface="Arial"/>
                <a:cs typeface="Arial"/>
                <a:sym typeface="Arial"/>
              </a:rPr>
              <a:t>There are two options for Microsoft Window: .</a:t>
            </a:r>
            <a:r>
              <a:rPr lang="en-US" dirty="0" err="1">
                <a:solidFill>
                  <a:schemeClr val="dk1"/>
                </a:solidFill>
                <a:latin typeface="Arial"/>
                <a:ea typeface="Arial"/>
                <a:cs typeface="Arial"/>
                <a:sym typeface="Arial"/>
              </a:rPr>
              <a:t>msi</a:t>
            </a:r>
            <a:r>
              <a:rPr lang="en-US" dirty="0">
                <a:solidFill>
                  <a:schemeClr val="dk1"/>
                </a:solidFill>
                <a:latin typeface="Arial"/>
                <a:ea typeface="Arial"/>
                <a:cs typeface="Arial"/>
                <a:sym typeface="Arial"/>
              </a:rPr>
              <a:t> and .exe. </a:t>
            </a:r>
          </a:p>
          <a:p>
            <a:pPr>
              <a:buClr>
                <a:schemeClr val="dk1"/>
              </a:buClr>
              <a:buSzPct val="25000"/>
            </a:pPr>
            <a:r>
              <a:rPr lang="en-US" dirty="0">
                <a:solidFill>
                  <a:schemeClr val="dk1"/>
                </a:solidFill>
                <a:latin typeface="Arial"/>
                <a:ea typeface="Arial"/>
                <a:cs typeface="Arial"/>
                <a:sym typeface="Arial"/>
              </a:rPr>
              <a:t>The .</a:t>
            </a:r>
            <a:r>
              <a:rPr lang="en-US" dirty="0" err="1">
                <a:solidFill>
                  <a:schemeClr val="dk1"/>
                </a:solidFill>
                <a:latin typeface="Arial"/>
                <a:ea typeface="Arial"/>
                <a:cs typeface="Arial"/>
                <a:sym typeface="Arial"/>
              </a:rPr>
              <a:t>msi</a:t>
            </a:r>
            <a:r>
              <a:rPr lang="en-US" dirty="0">
                <a:solidFill>
                  <a:schemeClr val="dk1"/>
                </a:solidFill>
                <a:latin typeface="Arial"/>
                <a:ea typeface="Arial"/>
                <a:cs typeface="Arial"/>
                <a:sym typeface="Arial"/>
              </a:rPr>
              <a:t> file is optimized for network installation as a group and pushing out to multiple computers. </a:t>
            </a:r>
          </a:p>
          <a:p>
            <a:pPr>
              <a:buClr>
                <a:schemeClr val="dk1"/>
              </a:buClr>
              <a:buSzPct val="25000"/>
            </a:pPr>
            <a:r>
              <a:rPr lang="en-US" dirty="0">
                <a:solidFill>
                  <a:schemeClr val="dk1"/>
                </a:solidFill>
                <a:latin typeface="Arial"/>
                <a:ea typeface="Arial"/>
                <a:cs typeface="Arial"/>
                <a:sym typeface="Arial"/>
              </a:rPr>
              <a:t>The .exe file is for downloading onto individual computers. </a:t>
            </a:r>
          </a:p>
          <a:p>
            <a:pPr>
              <a:buClr>
                <a:schemeClr val="dk1"/>
              </a:buClr>
              <a:buSzPct val="25000"/>
            </a:pPr>
            <a:endParaRPr lang="en-US" dirty="0">
              <a:solidFill>
                <a:schemeClr val="dk1"/>
              </a:solidFill>
              <a:latin typeface="Arial"/>
              <a:ea typeface="Arial"/>
              <a:cs typeface="Arial"/>
              <a:sym typeface="Arial"/>
            </a:endParaRPr>
          </a:p>
          <a:p>
            <a:pPr>
              <a:buClr>
                <a:schemeClr val="dk1"/>
              </a:buClr>
              <a:buSzPct val="25000"/>
            </a:pPr>
            <a:r>
              <a:rPr lang="en-US" dirty="0">
                <a:solidFill>
                  <a:schemeClr val="dk1"/>
                </a:solidFill>
                <a:latin typeface="Arial"/>
                <a:ea typeface="Arial"/>
                <a:cs typeface="Arial"/>
                <a:sym typeface="Arial"/>
              </a:rPr>
              <a:t>There is a .</a:t>
            </a:r>
            <a:r>
              <a:rPr lang="en-US" dirty="0" err="1">
                <a:solidFill>
                  <a:schemeClr val="dk1"/>
                </a:solidFill>
                <a:latin typeface="Arial"/>
                <a:ea typeface="Arial"/>
                <a:cs typeface="Arial"/>
                <a:sym typeface="Arial"/>
              </a:rPr>
              <a:t>dmg</a:t>
            </a:r>
            <a:r>
              <a:rPr lang="en-US" dirty="0">
                <a:solidFill>
                  <a:schemeClr val="dk1"/>
                </a:solidFill>
                <a:latin typeface="Arial"/>
                <a:ea typeface="Arial"/>
                <a:cs typeface="Arial"/>
                <a:sym typeface="Arial"/>
              </a:rPr>
              <a:t> file for installing on Macs.</a:t>
            </a:r>
          </a:p>
          <a:p>
            <a:pPr>
              <a:buClr>
                <a:schemeClr val="dk1"/>
              </a:buClr>
              <a:buSzPct val="25000"/>
            </a:pPr>
            <a:endParaRPr lang="en-US" dirty="0">
              <a:solidFill>
                <a:schemeClr val="dk1"/>
              </a:solidFill>
              <a:latin typeface="Arial"/>
              <a:ea typeface="Arial"/>
              <a:cs typeface="Arial"/>
              <a:sym typeface="Arial"/>
            </a:endParaRPr>
          </a:p>
          <a:p>
            <a:pPr>
              <a:buClr>
                <a:schemeClr val="dk1"/>
              </a:buClr>
              <a:buSzPct val="25000"/>
            </a:pPr>
            <a:r>
              <a:rPr lang="en-US" dirty="0">
                <a:solidFill>
                  <a:schemeClr val="dk1"/>
                </a:solidFill>
                <a:latin typeface="Arial"/>
                <a:ea typeface="Arial"/>
                <a:cs typeface="Arial"/>
                <a:sym typeface="Arial"/>
              </a:rPr>
              <a:t>In general, the Desktop installation only takes a few minutes on an individual computer; network installations will vary depending on your environment.   </a:t>
            </a:r>
          </a:p>
          <a:p>
            <a:pPr>
              <a:buClr>
                <a:schemeClr val="dk1"/>
              </a:buClr>
              <a:buSzPct val="25000"/>
            </a:pPr>
            <a:endParaRPr lang="en-US" dirty="0">
              <a:solidFill>
                <a:schemeClr val="dk1"/>
              </a:solidFill>
              <a:latin typeface="Arial"/>
              <a:ea typeface="Arial"/>
              <a:cs typeface="Arial"/>
              <a:sym typeface="Arial"/>
            </a:endParaRPr>
          </a:p>
          <a:p>
            <a:pPr>
              <a:buClr>
                <a:schemeClr val="dk1"/>
              </a:buClr>
              <a:buSzPct val="25000"/>
            </a:pPr>
            <a:r>
              <a:rPr lang="en-US" b="1" dirty="0">
                <a:solidFill>
                  <a:schemeClr val="dk1"/>
                </a:solidFill>
                <a:latin typeface="Arial"/>
                <a:ea typeface="Arial"/>
                <a:cs typeface="Arial"/>
                <a:sym typeface="Arial"/>
              </a:rPr>
              <a:t>[CLICK] </a:t>
            </a:r>
            <a:r>
              <a:rPr lang="en-US" dirty="0">
                <a:solidFill>
                  <a:schemeClr val="dk1"/>
                </a:solidFill>
                <a:latin typeface="Arial"/>
                <a:ea typeface="Arial"/>
                <a:cs typeface="Arial"/>
                <a:sym typeface="Arial"/>
              </a:rPr>
              <a:t>Please note the link on this page to </a:t>
            </a:r>
            <a:r>
              <a:rPr lang="en-US" dirty="0" err="1">
                <a:solidFill>
                  <a:schemeClr val="dk1"/>
                </a:solidFill>
                <a:latin typeface="Arial"/>
                <a:ea typeface="Arial"/>
                <a:cs typeface="Arial"/>
                <a:sym typeface="Arial"/>
              </a:rPr>
              <a:t>TestNav</a:t>
            </a:r>
            <a:r>
              <a:rPr lang="en-US" dirty="0">
                <a:solidFill>
                  <a:schemeClr val="dk1"/>
                </a:solidFill>
                <a:latin typeface="Arial"/>
                <a:ea typeface="Arial"/>
                <a:cs typeface="Arial"/>
                <a:sym typeface="Arial"/>
              </a:rPr>
              <a:t> System Requirements. The information on the next several slides all comes from that link, so you can review it later.</a:t>
            </a:r>
          </a:p>
          <a:p>
            <a:endParaRPr lang="en-US" dirty="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8</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How do I verify my content is cached: </a:t>
            </a:r>
            <a:r>
              <a:rPr lang="en-US" dirty="0" smtClean="0"/>
              <a:t>To find out if proctor caching is working as expected, you may enter the following URL to see if forms have been correctly </a:t>
            </a:r>
            <a:r>
              <a:rPr lang="en-US" dirty="0" err="1" smtClean="0"/>
              <a:t>precached</a:t>
            </a:r>
            <a:r>
              <a:rPr lang="en-US" dirty="0" smtClean="0"/>
              <a:t>: http://[</a:t>
            </a:r>
            <a:r>
              <a:rPr lang="en-US" i="1" dirty="0" smtClean="0"/>
              <a:t>Caching Computer’s IP Address</a:t>
            </a:r>
            <a:r>
              <a:rPr lang="en-US" dirty="0" smtClean="0"/>
              <a:t>]:4480</a:t>
            </a:r>
          </a:p>
          <a:p>
            <a:endParaRPr lang="en-US" b="1" dirty="0" smtClean="0"/>
          </a:p>
          <a:p>
            <a:r>
              <a:rPr lang="en-US" b="1" dirty="0" smtClean="0"/>
              <a:t>How do I test to see if the clients are connecting to the </a:t>
            </a:r>
            <a:r>
              <a:rPr lang="en-US" b="1" dirty="0" err="1" smtClean="0"/>
              <a:t>precache</a:t>
            </a:r>
            <a:r>
              <a:rPr lang="en-US" b="1" dirty="0" smtClean="0"/>
              <a:t> computer?</a:t>
            </a:r>
            <a:r>
              <a:rPr lang="en-US" dirty="0" smtClean="0"/>
              <a:t> On the Sign In Screen on the TestNav app, there is a User Icon on the top, RH side of the screen with an </a:t>
            </a:r>
            <a:r>
              <a:rPr lang="en-US" i="1" dirty="0" smtClean="0"/>
              <a:t>App Check</a:t>
            </a:r>
            <a:r>
              <a:rPr lang="en-US" dirty="0" smtClean="0"/>
              <a:t> option. You can enter the </a:t>
            </a:r>
            <a:r>
              <a:rPr lang="en-US" dirty="0" err="1" smtClean="0"/>
              <a:t>Config</a:t>
            </a:r>
            <a:r>
              <a:rPr lang="en-US" dirty="0" smtClean="0"/>
              <a:t> ID found in PearsonAccess</a:t>
            </a:r>
            <a:r>
              <a:rPr lang="en-US" baseline="30000" dirty="0" smtClean="0"/>
              <a:t>next</a:t>
            </a:r>
            <a:r>
              <a:rPr lang="en-US" dirty="0" smtClean="0"/>
              <a:t> found at Setup &gt; TestNav Configurations. There will be an ID for each computer set up in that Configuration.</a:t>
            </a:r>
          </a:p>
          <a:p>
            <a:endParaRPr lang="en-US" b="1" dirty="0" smtClean="0"/>
          </a:p>
          <a:p>
            <a:r>
              <a:rPr lang="en-US" b="1" dirty="0" smtClean="0"/>
              <a:t>When would I need to </a:t>
            </a:r>
            <a:r>
              <a:rPr lang="en-US" b="1" dirty="0" err="1" smtClean="0"/>
              <a:t>recache</a:t>
            </a:r>
            <a:r>
              <a:rPr lang="en-US" b="1" dirty="0" smtClean="0"/>
              <a:t> a test?</a:t>
            </a:r>
            <a:r>
              <a:rPr lang="en-US" dirty="0" smtClean="0"/>
              <a:t> You will likely not need to </a:t>
            </a:r>
            <a:r>
              <a:rPr lang="en-US" dirty="0" err="1" smtClean="0"/>
              <a:t>recache</a:t>
            </a:r>
            <a:r>
              <a:rPr lang="en-US" dirty="0" smtClean="0"/>
              <a:t> a test unless there is a newer form available.</a:t>
            </a:r>
          </a:p>
          <a:p>
            <a:endParaRPr lang="en-US" b="1" dirty="0" smtClean="0"/>
          </a:p>
          <a:p>
            <a:r>
              <a:rPr lang="en-US" b="1" dirty="0" smtClean="0"/>
              <a:t>When do I purge test content? Organizations that previously administered CBT in 2015 or 2016: </a:t>
            </a:r>
            <a:r>
              <a:rPr lang="en-US" dirty="0" smtClean="0"/>
              <a:t>It is strongly recommended to purge test content from any previous years’ test administration and to uninstall existing proctor caching software before installing updated proctor caching software for Spring 2017 administration. For all organizations administering CBT: after the close of the test administration window, purge test content for security purposes and to reduce the amount of data stored on the caching machine. </a:t>
            </a:r>
          </a:p>
          <a:p>
            <a:endParaRPr lang="en-US" dirty="0" smtClean="0"/>
          </a:p>
          <a:p>
            <a:endParaRPr lang="en-US" dirty="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27</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How do I verify my content is cached: </a:t>
            </a:r>
            <a:r>
              <a:rPr lang="en-US" dirty="0" smtClean="0"/>
              <a:t>To find out if proctor caching is working as expected, you may enter the following URL to see if forms have been correctly </a:t>
            </a:r>
            <a:r>
              <a:rPr lang="en-US" dirty="0" err="1" smtClean="0"/>
              <a:t>precached</a:t>
            </a:r>
            <a:r>
              <a:rPr lang="en-US" dirty="0" smtClean="0"/>
              <a:t>: http://[</a:t>
            </a:r>
            <a:r>
              <a:rPr lang="en-US" i="1" dirty="0" smtClean="0"/>
              <a:t>Caching Computer’s IP Address</a:t>
            </a:r>
            <a:r>
              <a:rPr lang="en-US" dirty="0" smtClean="0"/>
              <a:t>]:4480</a:t>
            </a:r>
          </a:p>
          <a:p>
            <a:endParaRPr lang="en-US" b="1" dirty="0" smtClean="0"/>
          </a:p>
          <a:p>
            <a:r>
              <a:rPr lang="en-US" b="1" dirty="0" smtClean="0"/>
              <a:t>How do I test to see if the clients are connecting to the </a:t>
            </a:r>
            <a:r>
              <a:rPr lang="en-US" b="1" dirty="0" err="1" smtClean="0"/>
              <a:t>precache</a:t>
            </a:r>
            <a:r>
              <a:rPr lang="en-US" b="1" dirty="0" smtClean="0"/>
              <a:t> computer?</a:t>
            </a:r>
            <a:r>
              <a:rPr lang="en-US" dirty="0" smtClean="0"/>
              <a:t> On the Sign In Screen on the TestNav app, there is a User Icon on the top, RH side of the screen with an </a:t>
            </a:r>
            <a:r>
              <a:rPr lang="en-US" i="1" dirty="0" smtClean="0"/>
              <a:t>App Check</a:t>
            </a:r>
            <a:r>
              <a:rPr lang="en-US" dirty="0" smtClean="0"/>
              <a:t> option. You can enter the </a:t>
            </a:r>
            <a:r>
              <a:rPr lang="en-US" dirty="0" err="1" smtClean="0"/>
              <a:t>Config</a:t>
            </a:r>
            <a:r>
              <a:rPr lang="en-US" dirty="0" smtClean="0"/>
              <a:t> ID found in PearsonAccess</a:t>
            </a:r>
            <a:r>
              <a:rPr lang="en-US" baseline="30000" dirty="0" smtClean="0"/>
              <a:t>next</a:t>
            </a:r>
            <a:r>
              <a:rPr lang="en-US" dirty="0" smtClean="0"/>
              <a:t> found at Setup &gt; TestNav Configurations. There will be an ID for each computer set up in that Configuration.</a:t>
            </a:r>
          </a:p>
          <a:p>
            <a:endParaRPr lang="en-US" b="1" dirty="0" smtClean="0"/>
          </a:p>
          <a:p>
            <a:r>
              <a:rPr lang="en-US" b="1" dirty="0" smtClean="0"/>
              <a:t>When would I need to </a:t>
            </a:r>
            <a:r>
              <a:rPr lang="en-US" b="1" dirty="0" err="1" smtClean="0"/>
              <a:t>recache</a:t>
            </a:r>
            <a:r>
              <a:rPr lang="en-US" b="1" dirty="0" smtClean="0"/>
              <a:t> a test?</a:t>
            </a:r>
            <a:r>
              <a:rPr lang="en-US" dirty="0" smtClean="0"/>
              <a:t> You will likely not need to </a:t>
            </a:r>
            <a:r>
              <a:rPr lang="en-US" dirty="0" err="1" smtClean="0"/>
              <a:t>recache</a:t>
            </a:r>
            <a:r>
              <a:rPr lang="en-US" dirty="0" smtClean="0"/>
              <a:t> a test unless there is a newer form available.</a:t>
            </a:r>
          </a:p>
          <a:p>
            <a:endParaRPr lang="en-US" b="1" dirty="0" smtClean="0"/>
          </a:p>
          <a:p>
            <a:r>
              <a:rPr lang="en-US" b="1" dirty="0" smtClean="0"/>
              <a:t>When do I purge test content? Organizations that previously administered CBT in 2015 or 2016: </a:t>
            </a:r>
            <a:r>
              <a:rPr lang="en-US" dirty="0" smtClean="0"/>
              <a:t>It is strongly recommended to purge test content from any previous years’ test administration and to uninstall existing proctor caching software before installing updated proctor caching software for Spring 2017 administration. For all organizations administering CBT: after the close of the test administration window, purge test content for security purposes and to reduce the amount of data stored on the caching machine. </a:t>
            </a:r>
          </a:p>
          <a:p>
            <a:endParaRPr lang="en-US" dirty="0" smtClean="0"/>
          </a:p>
          <a:p>
            <a:endParaRPr lang="en-US" dirty="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28</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Clr>
                <a:schemeClr val="dk1"/>
              </a:buClr>
              <a:buSzPct val="25000"/>
            </a:pPr>
            <a:r>
              <a:rPr lang="en-US" dirty="0">
                <a:solidFill>
                  <a:schemeClr val="dk1"/>
                </a:solidFill>
                <a:latin typeface="Arial"/>
                <a:ea typeface="Arial"/>
                <a:cs typeface="Arial"/>
                <a:sym typeface="Arial"/>
              </a:rPr>
              <a:t>What is an Infrastructure Trial?</a:t>
            </a:r>
          </a:p>
          <a:p>
            <a:pPr>
              <a:buClr>
                <a:schemeClr val="dk1"/>
              </a:buClr>
              <a:buSzPct val="25000"/>
            </a:pPr>
            <a:endParaRPr lang="en-US" dirty="0">
              <a:solidFill>
                <a:schemeClr val="dk1"/>
              </a:solidFill>
              <a:latin typeface="Arial"/>
              <a:ea typeface="Arial"/>
              <a:cs typeface="Arial"/>
              <a:sym typeface="Arial"/>
            </a:endParaRPr>
          </a:p>
          <a:p>
            <a:pPr>
              <a:buClr>
                <a:schemeClr val="dk1"/>
              </a:buClr>
              <a:buSzPct val="25000"/>
            </a:pPr>
            <a:r>
              <a:rPr lang="en-US" dirty="0">
                <a:solidFill>
                  <a:schemeClr val="dk1"/>
                </a:solidFill>
                <a:latin typeface="Arial"/>
                <a:ea typeface="Arial"/>
                <a:cs typeface="Arial"/>
                <a:sym typeface="Arial"/>
              </a:rPr>
              <a:t>An Infrastructure Trial is a “dress rehearsal” of a computer-based assessment. </a:t>
            </a:r>
            <a:r>
              <a:rPr lang="en-US" dirty="0" smtClean="0"/>
              <a:t>The department</a:t>
            </a:r>
            <a:r>
              <a:rPr lang="en-US" dirty="0">
                <a:solidFill>
                  <a:schemeClr val="dk1"/>
                </a:solidFill>
                <a:latin typeface="Arial"/>
                <a:ea typeface="Arial"/>
                <a:cs typeface="Arial"/>
                <a:sym typeface="Arial"/>
              </a:rPr>
              <a:t> highly recommends participating in an infrastructure trial to prepare for computer-based testing. Unlike a live assessment, you will not use real student information; instead “dummy” student information is used.  During this low-stakes, dry run, you will confirm that:</a:t>
            </a:r>
          </a:p>
          <a:p>
            <a:pPr marL="164347" indent="-164347">
              <a:buClr>
                <a:schemeClr val="dk1"/>
              </a:buClr>
              <a:buSzPct val="100000"/>
              <a:buFont typeface="Arial"/>
              <a:buChar char="•"/>
            </a:pPr>
            <a:r>
              <a:rPr lang="en-US" dirty="0">
                <a:solidFill>
                  <a:schemeClr val="dk1"/>
                </a:solidFill>
                <a:latin typeface="Arial"/>
                <a:ea typeface="Arial"/>
                <a:cs typeface="Arial"/>
                <a:sym typeface="Arial"/>
              </a:rPr>
              <a:t>TestNav is configured correctly</a:t>
            </a:r>
          </a:p>
          <a:p>
            <a:pPr marL="164347" indent="-164347">
              <a:buClr>
                <a:schemeClr val="dk1"/>
              </a:buClr>
              <a:buSzPct val="100000"/>
              <a:buFont typeface="Arial"/>
              <a:buChar char="•"/>
            </a:pPr>
            <a:r>
              <a:rPr lang="en-US" dirty="0">
                <a:solidFill>
                  <a:schemeClr val="dk1"/>
                </a:solidFill>
                <a:latin typeface="Arial"/>
                <a:ea typeface="Arial"/>
                <a:cs typeface="Arial"/>
                <a:sym typeface="Arial"/>
              </a:rPr>
              <a:t>Devices can successfully run TestNav</a:t>
            </a:r>
          </a:p>
          <a:p>
            <a:pPr marL="164347" indent="-164347">
              <a:buClr>
                <a:schemeClr val="dk1"/>
              </a:buClr>
              <a:buSzPct val="100000"/>
              <a:buFont typeface="Arial"/>
              <a:buChar char="•"/>
            </a:pPr>
            <a:r>
              <a:rPr lang="en-US" dirty="0">
                <a:solidFill>
                  <a:schemeClr val="dk1"/>
                </a:solidFill>
                <a:latin typeface="Arial"/>
                <a:ea typeface="Arial"/>
                <a:cs typeface="Arial"/>
                <a:sym typeface="Arial"/>
              </a:rPr>
              <a:t>Network will bear the full load</a:t>
            </a:r>
          </a:p>
          <a:p>
            <a:pPr marL="164347" indent="-164347">
              <a:buClr>
                <a:schemeClr val="dk1"/>
              </a:buClr>
              <a:buSzPct val="100000"/>
              <a:buFont typeface="Arial"/>
              <a:buChar char="•"/>
            </a:pPr>
            <a:r>
              <a:rPr lang="en-US" dirty="0">
                <a:solidFill>
                  <a:schemeClr val="dk1"/>
                </a:solidFill>
                <a:latin typeface="Arial"/>
                <a:ea typeface="Arial"/>
                <a:cs typeface="Arial"/>
                <a:sym typeface="Arial"/>
              </a:rPr>
              <a:t>And Participating staff know what to do for computer-based assessment</a:t>
            </a:r>
          </a:p>
          <a:p>
            <a:pPr>
              <a:buClr>
                <a:schemeClr val="dk1"/>
              </a:buClr>
              <a:buSzPct val="25000"/>
            </a:pPr>
            <a:endParaRPr lang="en-US" dirty="0">
              <a:solidFill>
                <a:schemeClr val="dk1"/>
              </a:solidFill>
              <a:latin typeface="Arial"/>
              <a:ea typeface="Arial"/>
              <a:cs typeface="Arial"/>
              <a:sym typeface="Arial"/>
            </a:endParaRPr>
          </a:p>
          <a:p>
            <a:pPr>
              <a:buClr>
                <a:schemeClr val="dk1"/>
              </a:buClr>
              <a:buSzPct val="25000"/>
            </a:pPr>
            <a:r>
              <a:rPr lang="en-US" dirty="0">
                <a:solidFill>
                  <a:schemeClr val="dk1"/>
                </a:solidFill>
                <a:latin typeface="Arial"/>
                <a:ea typeface="Arial"/>
                <a:cs typeface="Arial"/>
                <a:sym typeface="Arial"/>
              </a:rPr>
              <a:t>An Infrastructure Trial provides an opportunity to review your device, network, and staff readiness in a low-stakes assessment and most importantly, providing the least impact on students.</a:t>
            </a:r>
          </a:p>
          <a:p>
            <a:endParaRPr lang="en-US" dirty="0" smtClean="0"/>
          </a:p>
          <a:p>
            <a:endParaRPr lang="en-US" dirty="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30</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The links above contain everything you need to get started from the System Requirements to the TestNav app download link to the Proctor Caching Software. We will demo Proctor Caching and </a:t>
            </a:r>
            <a:r>
              <a:rPr lang="en-US" dirty="0" err="1"/>
              <a:t>precaching</a:t>
            </a:r>
            <a:r>
              <a:rPr lang="en-US" dirty="0"/>
              <a:t> in the following slides. </a:t>
            </a:r>
          </a:p>
          <a:p>
            <a:endParaRPr lang="en-US" dirty="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31</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testing, document and report the technical issues that were found. You will want to begin resolving these issues prior to live testing. Test Coordinators and Administrators should share any concerns students had with connectivity issues or slow loading with the Technology Coordinator. For example, if the network loading of test content on student testing devices was slow, and the network was busy with other non-testing tasks during that time, any other non-testing tasks should be suspended during operational testing. You will also need to develop a plan to address and resolve any other issues that were encountered.</a:t>
            </a:r>
          </a:p>
          <a:p>
            <a:r>
              <a:rPr lang="en-US" dirty="0"/>
              <a:t> </a:t>
            </a:r>
          </a:p>
          <a:p>
            <a:r>
              <a:rPr lang="en-US" dirty="0"/>
              <a:t>After all testing is complete, you will need to purge the test content by going to the Proctor Cache diagnostics screen.  </a:t>
            </a:r>
          </a:p>
          <a:p>
            <a:endParaRPr lang="en-US" dirty="0"/>
          </a:p>
        </p:txBody>
      </p:sp>
      <p:sp>
        <p:nvSpPr>
          <p:cNvPr id="4" name="Slide Number Placeholder 3"/>
          <p:cNvSpPr>
            <a:spLocks noGrp="1"/>
          </p:cNvSpPr>
          <p:nvPr>
            <p:ph type="sldNum" sz="quarter" idx="10"/>
          </p:nvPr>
        </p:nvSpPr>
        <p:spPr/>
        <p:txBody>
          <a:bodyPr/>
          <a:lstStyle/>
          <a:p>
            <a:fld id="{286E5E2B-1940-4C12-B0CF-52993C2CB7F2}" type="slidenum">
              <a:rPr lang="en-US" smtClean="0"/>
              <a:pPr/>
              <a:t>35</a:t>
            </a:fld>
            <a:endParaRPr lang="en-US" dirty="0"/>
          </a:p>
        </p:txBody>
      </p:sp>
    </p:spTree>
    <p:extLst>
      <p:ext uri="{BB962C8B-B14F-4D97-AF65-F5344CB8AC3E}">
        <p14:creationId xmlns:p14="http://schemas.microsoft.com/office/powerpoint/2010/main" val="13464021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Script</a:t>
            </a:r>
            <a:r>
              <a:rPr lang="en-US" dirty="0"/>
              <a:t>: Once you have a successful infrastructure trial and have fixed any issues you may have encountered during the Infrastructure Trial, you may export the TestNav configuration and import it into an operational test administration at mcas.pearsonaccessnext.com. For more information on how to import or export TestNav Configurations, visit the “Import or Export TestNav Configurations” page of the PearsonAccess</a:t>
            </a:r>
            <a:r>
              <a:rPr lang="en-US" baseline="30000" dirty="0"/>
              <a:t>next</a:t>
            </a:r>
            <a:r>
              <a:rPr lang="en-US" dirty="0"/>
              <a:t> User Guide.</a:t>
            </a:r>
            <a:endParaRPr lang="en-US" dirty="0"/>
          </a:p>
        </p:txBody>
      </p:sp>
      <p:sp>
        <p:nvSpPr>
          <p:cNvPr id="4" name="Slide Number Placeholder 3"/>
          <p:cNvSpPr>
            <a:spLocks noGrp="1"/>
          </p:cNvSpPr>
          <p:nvPr>
            <p:ph type="sldNum" sz="quarter" idx="10"/>
          </p:nvPr>
        </p:nvSpPr>
        <p:spPr/>
        <p:txBody>
          <a:bodyPr/>
          <a:lstStyle/>
          <a:p>
            <a:fld id="{286E5E2B-1940-4C12-B0CF-52993C2CB7F2}" type="slidenum">
              <a:rPr lang="en-US" smtClean="0"/>
              <a:pPr/>
              <a:t>36</a:t>
            </a:fld>
            <a:endParaRPr lang="en-US" dirty="0"/>
          </a:p>
        </p:txBody>
      </p:sp>
    </p:spTree>
    <p:extLst>
      <p:ext uri="{BB962C8B-B14F-4D97-AF65-F5344CB8AC3E}">
        <p14:creationId xmlns:p14="http://schemas.microsoft.com/office/powerpoint/2010/main" val="12419895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37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39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Demo:</a:t>
            </a:r>
            <a:r>
              <a:rPr lang="en-US" baseline="0" dirty="0" smtClean="0"/>
              <a:t> Code 8026, can be overridden within PAN when setting up </a:t>
            </a:r>
            <a:r>
              <a:rPr lang="en-US" baseline="0" dirty="0" err="1" smtClean="0"/>
              <a:t>TestNav</a:t>
            </a:r>
            <a:r>
              <a:rPr lang="en-US" baseline="0" dirty="0" smtClean="0"/>
              <a:t> configuration. </a:t>
            </a:r>
            <a:endParaRPr lang="en-US" dirty="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40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solidFill>
                  <a:schemeClr val="dk1"/>
                </a:solidFill>
                <a:latin typeface="Arial"/>
                <a:ea typeface="Arial"/>
                <a:cs typeface="Arial"/>
                <a:sym typeface="Arial"/>
              </a:rPr>
              <a:t>Before we provide you with the</a:t>
            </a:r>
            <a:r>
              <a:rPr lang="en-US" dirty="0" smtClean="0"/>
              <a:t> available resources</a:t>
            </a:r>
            <a:r>
              <a:rPr lang="en-US" baseline="0" dirty="0" smtClean="0"/>
              <a:t> for next steps and </a:t>
            </a:r>
            <a:r>
              <a:rPr lang="en-US" dirty="0">
                <a:solidFill>
                  <a:schemeClr val="dk1"/>
                </a:solidFill>
                <a:latin typeface="Arial"/>
                <a:ea typeface="Arial"/>
                <a:cs typeface="Arial"/>
                <a:sym typeface="Arial"/>
              </a:rPr>
              <a:t>contact information, let’s take one last pause for questions.</a:t>
            </a:r>
          </a:p>
          <a:p>
            <a:endParaRPr lang="en-US" dirty="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42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solidFill>
                  <a:schemeClr val="dk1"/>
                </a:solidFill>
                <a:latin typeface="Arial"/>
                <a:ea typeface="Arial"/>
                <a:cs typeface="Arial"/>
                <a:sym typeface="Arial"/>
              </a:rPr>
              <a:t>Before you begin, firewalls and other filtering systems will need to be set to allow a small number of sites.  This list can be reached by clicking “</a:t>
            </a:r>
            <a:r>
              <a:rPr lang="en-US" dirty="0" err="1">
                <a:solidFill>
                  <a:schemeClr val="dk1"/>
                </a:solidFill>
                <a:latin typeface="Arial"/>
                <a:ea typeface="Arial"/>
                <a:cs typeface="Arial"/>
                <a:sym typeface="Arial"/>
              </a:rPr>
              <a:t>TestNav</a:t>
            </a:r>
            <a:r>
              <a:rPr lang="en-US">
                <a:solidFill>
                  <a:schemeClr val="dk1"/>
                </a:solidFill>
                <a:latin typeface="Arial"/>
                <a:ea typeface="Arial"/>
                <a:cs typeface="Arial"/>
                <a:sym typeface="Arial"/>
              </a:rPr>
              <a:t> System Requirements” from download.testnav.com</a:t>
            </a:r>
          </a:p>
          <a:p>
            <a:endParaRPr lang="en-US"/>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9</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Here are the resources to help you with the process when you do it yourself.</a:t>
            </a:r>
          </a:p>
          <a:p>
            <a:endParaRPr lang="en-US" dirty="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44</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Clr>
                <a:schemeClr val="dk1"/>
              </a:buClr>
              <a:buSzPct val="25000"/>
            </a:pPr>
            <a:r>
              <a:rPr lang="en-US" dirty="0">
                <a:solidFill>
                  <a:schemeClr val="dk1"/>
                </a:solidFill>
                <a:latin typeface="Arial"/>
                <a:ea typeface="Arial"/>
                <a:cs typeface="Arial"/>
                <a:sym typeface="Arial"/>
              </a:rPr>
              <a:t>This concludes our training. If you have any questions, you can contact the </a:t>
            </a:r>
            <a:r>
              <a:rPr lang="en-US" dirty="0" smtClean="0"/>
              <a:t>MCAS Service Center</a:t>
            </a:r>
            <a:r>
              <a:rPr lang="en-US" dirty="0">
                <a:solidFill>
                  <a:schemeClr val="dk1"/>
                </a:solidFill>
                <a:latin typeface="Arial"/>
                <a:ea typeface="Arial"/>
                <a:cs typeface="Arial"/>
                <a:sym typeface="Arial"/>
              </a:rPr>
              <a:t> at </a:t>
            </a:r>
            <a:r>
              <a:rPr lang="en-US" dirty="0" smtClean="0"/>
              <a:t>800-737-5103</a:t>
            </a:r>
            <a:r>
              <a:rPr lang="en-US" dirty="0">
                <a:solidFill>
                  <a:schemeClr val="dk1"/>
                </a:solidFill>
                <a:latin typeface="Arial"/>
                <a:ea typeface="Arial"/>
                <a:cs typeface="Arial"/>
                <a:sym typeface="Arial"/>
              </a:rPr>
              <a:t>, Monday through Friday, from 7am to </a:t>
            </a:r>
            <a:r>
              <a:rPr lang="en-US" dirty="0" smtClean="0"/>
              <a:t>5</a:t>
            </a:r>
            <a:r>
              <a:rPr lang="en-US" dirty="0">
                <a:solidFill>
                  <a:schemeClr val="dk1"/>
                </a:solidFill>
                <a:latin typeface="Arial"/>
                <a:ea typeface="Arial"/>
                <a:cs typeface="Arial"/>
                <a:sym typeface="Arial"/>
              </a:rPr>
              <a:t>pm Eastern Time, or by email at </a:t>
            </a:r>
            <a:r>
              <a:rPr lang="en-US" dirty="0" smtClean="0"/>
              <a:t>mcas@measuredprogress.org</a:t>
            </a:r>
            <a:r>
              <a:rPr lang="en-US" dirty="0">
                <a:solidFill>
                  <a:schemeClr val="dk1"/>
                </a:solidFill>
                <a:latin typeface="Arial"/>
                <a:ea typeface="Arial"/>
                <a:cs typeface="Arial"/>
                <a:sym typeface="Arial"/>
              </a:rPr>
              <a:t>.  Thank you for attending this important training.</a:t>
            </a:r>
          </a:p>
          <a:p>
            <a:pPr>
              <a:buClr>
                <a:schemeClr val="dk1"/>
              </a:buClr>
              <a:buSzPct val="25000"/>
            </a:pPr>
            <a:endParaRPr lang="en-US" dirty="0">
              <a:solidFill>
                <a:schemeClr val="dk1"/>
              </a:solidFill>
              <a:latin typeface="Arial"/>
              <a:ea typeface="Arial"/>
              <a:cs typeface="Arial"/>
              <a:sym typeface="Arial"/>
            </a:endParaRPr>
          </a:p>
          <a:p>
            <a:pPr>
              <a:buClr>
                <a:schemeClr val="dk1"/>
              </a:buClr>
              <a:buSzPct val="25000"/>
            </a:pPr>
            <a:r>
              <a:rPr lang="en-US" dirty="0">
                <a:solidFill>
                  <a:schemeClr val="dk1"/>
                </a:solidFill>
                <a:latin typeface="Arial"/>
                <a:ea typeface="Arial"/>
                <a:cs typeface="Arial"/>
                <a:sym typeface="Arial"/>
              </a:rPr>
              <a:t>At this time, I would like to turn it over to Bridgette Kelly from the Department for some closing remarks.  </a:t>
            </a:r>
          </a:p>
          <a:p>
            <a:endParaRPr lang="en-US" dirty="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45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Clr>
                <a:schemeClr val="dk1"/>
              </a:buClr>
              <a:buSzPct val="25000"/>
            </a:pPr>
            <a:r>
              <a:rPr lang="en-US" dirty="0">
                <a:solidFill>
                  <a:schemeClr val="dk1"/>
                </a:solidFill>
                <a:latin typeface="Arial"/>
                <a:ea typeface="Arial"/>
                <a:cs typeface="Arial"/>
                <a:sym typeface="Arial"/>
              </a:rPr>
              <a:t>The installable </a:t>
            </a:r>
            <a:r>
              <a:rPr lang="en-US" dirty="0" err="1">
                <a:solidFill>
                  <a:schemeClr val="dk1"/>
                </a:solidFill>
                <a:latin typeface="Arial"/>
                <a:ea typeface="Arial"/>
                <a:cs typeface="Arial"/>
                <a:sym typeface="Arial"/>
              </a:rPr>
              <a:t>TestNav</a:t>
            </a:r>
            <a:r>
              <a:rPr lang="en-US" dirty="0">
                <a:solidFill>
                  <a:schemeClr val="dk1"/>
                </a:solidFill>
                <a:latin typeface="Arial"/>
                <a:ea typeface="Arial"/>
                <a:cs typeface="Arial"/>
                <a:sym typeface="Arial"/>
              </a:rPr>
              <a:t> app has a few minimum technology requirements. We’ll cover Windows, Mac OS X, and Linux now, and then discuss </a:t>
            </a:r>
            <a:r>
              <a:rPr lang="en-US" dirty="0" err="1">
                <a:solidFill>
                  <a:schemeClr val="dk1"/>
                </a:solidFill>
                <a:latin typeface="Arial"/>
                <a:ea typeface="Arial"/>
                <a:cs typeface="Arial"/>
                <a:sym typeface="Arial"/>
              </a:rPr>
              <a:t>Chromebooks</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iPads</a:t>
            </a:r>
            <a:r>
              <a:rPr lang="en-US" dirty="0">
                <a:solidFill>
                  <a:schemeClr val="dk1"/>
                </a:solidFill>
                <a:latin typeface="Arial"/>
                <a:ea typeface="Arial"/>
                <a:cs typeface="Arial"/>
                <a:sym typeface="Arial"/>
              </a:rPr>
              <a:t>, and Android devices separately.</a:t>
            </a:r>
          </a:p>
          <a:p>
            <a:pPr>
              <a:buClr>
                <a:schemeClr val="dk1"/>
              </a:buClr>
              <a:buSzPct val="25000"/>
            </a:pPr>
            <a:endParaRPr lang="en-US" dirty="0">
              <a:solidFill>
                <a:schemeClr val="dk1"/>
              </a:solidFill>
              <a:latin typeface="Arial"/>
              <a:ea typeface="Arial"/>
              <a:cs typeface="Arial"/>
              <a:sym typeface="Arial"/>
            </a:endParaRPr>
          </a:p>
          <a:p>
            <a:pPr>
              <a:buClr>
                <a:schemeClr val="dk1"/>
              </a:buClr>
              <a:buSzPct val="25000"/>
            </a:pPr>
            <a:r>
              <a:rPr lang="en-US" dirty="0">
                <a:solidFill>
                  <a:schemeClr val="dk1"/>
                </a:solidFill>
                <a:latin typeface="Arial"/>
                <a:ea typeface="Arial"/>
                <a:cs typeface="Arial"/>
                <a:sym typeface="Arial"/>
              </a:rPr>
              <a:t>Mac OSX and Windows are supported; (Mac OS X 10.9–10.11 and Windows 7–Windows 10). </a:t>
            </a:r>
          </a:p>
          <a:p>
            <a:pPr>
              <a:buClr>
                <a:schemeClr val="dk1"/>
              </a:buClr>
              <a:buSzPct val="25000"/>
            </a:pPr>
            <a:endParaRPr lang="en-US" dirty="0">
              <a:solidFill>
                <a:schemeClr val="dk1"/>
              </a:solidFill>
              <a:latin typeface="Arial"/>
              <a:ea typeface="Arial"/>
              <a:cs typeface="Arial"/>
              <a:sym typeface="Arial"/>
            </a:endParaRPr>
          </a:p>
          <a:p>
            <a:pPr>
              <a:buClr>
                <a:schemeClr val="dk1"/>
              </a:buClr>
              <a:buSzPct val="25000"/>
            </a:pPr>
            <a:r>
              <a:rPr lang="en-US" dirty="0">
                <a:solidFill>
                  <a:schemeClr val="dk1"/>
                </a:solidFill>
                <a:latin typeface="Arial"/>
                <a:ea typeface="Arial"/>
                <a:cs typeface="Arial"/>
                <a:sym typeface="Arial"/>
              </a:rPr>
              <a:t>Linux is supported on Fedora 24 and </a:t>
            </a:r>
            <a:r>
              <a:rPr lang="en-US" dirty="0" err="1">
                <a:solidFill>
                  <a:schemeClr val="dk1"/>
                </a:solidFill>
                <a:latin typeface="Arial"/>
                <a:ea typeface="Arial"/>
                <a:cs typeface="Arial"/>
                <a:sym typeface="Arial"/>
              </a:rPr>
              <a:t>Ubuntu</a:t>
            </a:r>
            <a:r>
              <a:rPr lang="en-US" dirty="0">
                <a:solidFill>
                  <a:schemeClr val="dk1"/>
                </a:solidFill>
                <a:latin typeface="Arial"/>
                <a:ea typeface="Arial"/>
                <a:cs typeface="Arial"/>
                <a:sym typeface="Arial"/>
              </a:rPr>
              <a:t> 16.04.</a:t>
            </a:r>
          </a:p>
          <a:p>
            <a:endParaRPr lang="en-US" dirty="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Clr>
                <a:schemeClr val="dk1"/>
              </a:buClr>
              <a:buSzPct val="25000"/>
            </a:pPr>
            <a:r>
              <a:rPr lang="en-US" dirty="0">
                <a:solidFill>
                  <a:schemeClr val="dk1"/>
                </a:solidFill>
                <a:latin typeface="Arial"/>
                <a:ea typeface="Arial"/>
                <a:cs typeface="Arial"/>
                <a:sym typeface="Arial"/>
              </a:rPr>
              <a:t>For the </a:t>
            </a:r>
            <a:r>
              <a:rPr lang="en-US" dirty="0" err="1">
                <a:solidFill>
                  <a:schemeClr val="dk1"/>
                </a:solidFill>
                <a:latin typeface="Arial"/>
                <a:ea typeface="Arial"/>
                <a:cs typeface="Arial"/>
                <a:sym typeface="Arial"/>
              </a:rPr>
              <a:t>Chromebooks</a:t>
            </a:r>
            <a:r>
              <a:rPr lang="en-US" dirty="0">
                <a:solidFill>
                  <a:schemeClr val="dk1"/>
                </a:solidFill>
                <a:latin typeface="Arial"/>
                <a:ea typeface="Arial"/>
                <a:cs typeface="Arial"/>
                <a:sym typeface="Arial"/>
              </a:rPr>
              <a:t> it’s important to note some highlights:</a:t>
            </a:r>
          </a:p>
          <a:p>
            <a:pPr marL="168237" indent="-168237">
              <a:buClr>
                <a:schemeClr val="dk1"/>
              </a:buClr>
              <a:buSzPct val="100000"/>
              <a:buFont typeface="Arial"/>
              <a:buChar char="•"/>
            </a:pPr>
            <a:r>
              <a:rPr lang="en-US" dirty="0">
                <a:solidFill>
                  <a:schemeClr val="dk1"/>
                </a:solidFill>
                <a:latin typeface="Arial"/>
                <a:ea typeface="Arial"/>
                <a:cs typeface="Arial"/>
                <a:sym typeface="Arial"/>
              </a:rPr>
              <a:t>Minimum and recommended memory requirements are listed here</a:t>
            </a:r>
          </a:p>
          <a:p>
            <a:pPr marL="168237" indent="-168237">
              <a:buClr>
                <a:schemeClr val="dk1"/>
              </a:buClr>
              <a:buSzPct val="100000"/>
              <a:buFont typeface="Arial"/>
              <a:buChar char="•"/>
            </a:pPr>
            <a:r>
              <a:rPr lang="en-US" dirty="0">
                <a:solidFill>
                  <a:schemeClr val="dk1"/>
                </a:solidFill>
                <a:latin typeface="Arial"/>
                <a:ea typeface="Arial"/>
                <a:cs typeface="Arial"/>
                <a:sym typeface="Arial"/>
              </a:rPr>
              <a:t>And they require Chrome OS 50 and above</a:t>
            </a:r>
          </a:p>
          <a:p>
            <a:pPr>
              <a:buClr>
                <a:schemeClr val="dk1"/>
              </a:buClr>
              <a:buSzPct val="25000"/>
            </a:pPr>
            <a:endParaRPr lang="en-US" dirty="0">
              <a:solidFill>
                <a:schemeClr val="dk1"/>
              </a:solidFill>
              <a:latin typeface="Arial"/>
              <a:ea typeface="Arial"/>
              <a:cs typeface="Arial"/>
              <a:sym typeface="Arial"/>
            </a:endParaRPr>
          </a:p>
          <a:p>
            <a:pPr>
              <a:buClr>
                <a:schemeClr val="dk1"/>
              </a:buClr>
              <a:buSzPct val="25000"/>
            </a:pPr>
            <a:r>
              <a:rPr lang="en-US" dirty="0">
                <a:solidFill>
                  <a:schemeClr val="dk1"/>
                </a:solidFill>
                <a:latin typeface="Arial"/>
                <a:ea typeface="Arial"/>
                <a:cs typeface="Arial"/>
                <a:sym typeface="Arial"/>
              </a:rPr>
              <a:t>There are no Java or browser requirements for </a:t>
            </a:r>
            <a:r>
              <a:rPr lang="en-US" dirty="0" err="1">
                <a:solidFill>
                  <a:schemeClr val="dk1"/>
                </a:solidFill>
                <a:latin typeface="Arial"/>
                <a:ea typeface="Arial"/>
                <a:cs typeface="Arial"/>
                <a:sym typeface="Arial"/>
              </a:rPr>
              <a:t>Chromebooks</a:t>
            </a:r>
            <a:r>
              <a:rPr lang="en-US" dirty="0">
                <a:solidFill>
                  <a:schemeClr val="dk1"/>
                </a:solidFill>
                <a:latin typeface="Arial"/>
                <a:ea typeface="Arial"/>
                <a:cs typeface="Arial"/>
                <a:sym typeface="Arial"/>
              </a:rPr>
              <a:t>, as students will use the </a:t>
            </a:r>
            <a:r>
              <a:rPr lang="en-US" dirty="0" err="1">
                <a:solidFill>
                  <a:schemeClr val="dk1"/>
                </a:solidFill>
                <a:latin typeface="Arial"/>
                <a:ea typeface="Arial"/>
                <a:cs typeface="Arial"/>
                <a:sym typeface="Arial"/>
              </a:rPr>
              <a:t>TestNav</a:t>
            </a:r>
            <a:r>
              <a:rPr lang="en-US" dirty="0">
                <a:solidFill>
                  <a:schemeClr val="dk1"/>
                </a:solidFill>
                <a:latin typeface="Arial"/>
                <a:ea typeface="Arial"/>
                <a:cs typeface="Arial"/>
                <a:sym typeface="Arial"/>
              </a:rPr>
              <a:t> 8 App to access their test content.</a:t>
            </a:r>
          </a:p>
          <a:p>
            <a:pPr>
              <a:buClr>
                <a:schemeClr val="dk1"/>
              </a:buClr>
              <a:buSzPct val="25000"/>
            </a:pPr>
            <a:endParaRPr lang="en-US" dirty="0">
              <a:solidFill>
                <a:schemeClr val="dk1"/>
              </a:solidFill>
              <a:latin typeface="Arial"/>
              <a:ea typeface="Arial"/>
              <a:cs typeface="Arial"/>
              <a:sym typeface="Arial"/>
            </a:endParaRPr>
          </a:p>
          <a:p>
            <a:pPr>
              <a:buClr>
                <a:schemeClr val="dk1"/>
              </a:buClr>
              <a:buSzPct val="25000"/>
            </a:pPr>
            <a:r>
              <a:rPr lang="en-US" dirty="0">
                <a:solidFill>
                  <a:schemeClr val="dk1"/>
                </a:solidFill>
                <a:latin typeface="Arial"/>
                <a:ea typeface="Arial"/>
                <a:cs typeface="Arial"/>
                <a:sym typeface="Arial"/>
              </a:rPr>
              <a:t>And while </a:t>
            </a:r>
            <a:r>
              <a:rPr lang="en-US" dirty="0" err="1">
                <a:solidFill>
                  <a:schemeClr val="dk1"/>
                </a:solidFill>
                <a:latin typeface="Arial"/>
                <a:ea typeface="Arial"/>
                <a:cs typeface="Arial"/>
                <a:sym typeface="Arial"/>
              </a:rPr>
              <a:t>Chromebooks</a:t>
            </a:r>
            <a:r>
              <a:rPr lang="en-US" dirty="0">
                <a:solidFill>
                  <a:schemeClr val="dk1"/>
                </a:solidFill>
                <a:latin typeface="Arial"/>
                <a:ea typeface="Arial"/>
                <a:cs typeface="Arial"/>
                <a:sym typeface="Arial"/>
              </a:rPr>
              <a:t> can take advantage of a </a:t>
            </a:r>
            <a:r>
              <a:rPr lang="en-US" dirty="0" err="1">
                <a:solidFill>
                  <a:schemeClr val="dk1"/>
                </a:solidFill>
                <a:latin typeface="Arial"/>
                <a:ea typeface="Arial"/>
                <a:cs typeface="Arial"/>
                <a:sym typeface="Arial"/>
              </a:rPr>
              <a:t>ProctorCache</a:t>
            </a:r>
            <a:r>
              <a:rPr lang="en-US" dirty="0">
                <a:solidFill>
                  <a:schemeClr val="dk1"/>
                </a:solidFill>
                <a:latin typeface="Arial"/>
                <a:ea typeface="Arial"/>
                <a:cs typeface="Arial"/>
                <a:sym typeface="Arial"/>
              </a:rPr>
              <a:t> setup, allowing </a:t>
            </a:r>
            <a:r>
              <a:rPr lang="en-US" dirty="0" err="1">
                <a:solidFill>
                  <a:schemeClr val="dk1"/>
                </a:solidFill>
                <a:latin typeface="Arial"/>
                <a:ea typeface="Arial"/>
                <a:cs typeface="Arial"/>
                <a:sym typeface="Arial"/>
              </a:rPr>
              <a:t>TestNav</a:t>
            </a:r>
            <a:r>
              <a:rPr lang="en-US" dirty="0">
                <a:solidFill>
                  <a:schemeClr val="dk1"/>
                </a:solidFill>
                <a:latin typeface="Arial"/>
                <a:ea typeface="Arial"/>
                <a:cs typeface="Arial"/>
                <a:sym typeface="Arial"/>
              </a:rPr>
              <a:t> to gather cached content, they can’t be used as the actual </a:t>
            </a:r>
            <a:r>
              <a:rPr lang="en-US" dirty="0" err="1">
                <a:solidFill>
                  <a:schemeClr val="dk1"/>
                </a:solidFill>
                <a:latin typeface="Arial"/>
                <a:ea typeface="Arial"/>
                <a:cs typeface="Arial"/>
                <a:sym typeface="Arial"/>
              </a:rPr>
              <a:t>ProctorCache</a:t>
            </a:r>
            <a:r>
              <a:rPr lang="en-US" dirty="0">
                <a:solidFill>
                  <a:schemeClr val="dk1"/>
                </a:solidFill>
                <a:latin typeface="Arial"/>
                <a:ea typeface="Arial"/>
                <a:cs typeface="Arial"/>
                <a:sym typeface="Arial"/>
              </a:rPr>
              <a:t> machine itself.</a:t>
            </a:r>
          </a:p>
          <a:p>
            <a:pPr>
              <a:buClr>
                <a:schemeClr val="dk1"/>
              </a:buClr>
              <a:buSzPct val="25000"/>
            </a:pPr>
            <a:endParaRPr lang="en-US" dirty="0">
              <a:solidFill>
                <a:schemeClr val="dk1"/>
              </a:solidFill>
              <a:latin typeface="Arial"/>
              <a:ea typeface="Arial"/>
              <a:cs typeface="Arial"/>
              <a:sym typeface="Arial"/>
            </a:endParaRPr>
          </a:p>
          <a:p>
            <a:pPr>
              <a:buClr>
                <a:schemeClr val="dk1"/>
              </a:buClr>
              <a:buSzPct val="25000"/>
            </a:pPr>
            <a:endParaRPr lang="en-US" dirty="0">
              <a:solidFill>
                <a:schemeClr val="dk1"/>
              </a:solidFill>
              <a:latin typeface="Arial"/>
              <a:ea typeface="Arial"/>
              <a:cs typeface="Arial"/>
              <a:sym typeface="Arial"/>
            </a:endParaRPr>
          </a:p>
          <a:p>
            <a:endParaRPr lang="en-US" dirty="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Clr>
                <a:schemeClr val="dk1"/>
              </a:buClr>
              <a:buSzPct val="25000"/>
            </a:pPr>
            <a:r>
              <a:rPr lang="en-US" dirty="0">
                <a:solidFill>
                  <a:schemeClr val="dk1"/>
                </a:solidFill>
                <a:latin typeface="Arial"/>
                <a:ea typeface="Arial"/>
                <a:cs typeface="Arial"/>
                <a:sym typeface="Arial"/>
              </a:rPr>
              <a:t>Now let’s move into the setup details. As we mentioned before, </a:t>
            </a:r>
            <a:r>
              <a:rPr lang="en-US" dirty="0" err="1">
                <a:solidFill>
                  <a:schemeClr val="dk1"/>
                </a:solidFill>
                <a:latin typeface="Arial"/>
                <a:ea typeface="Arial"/>
                <a:cs typeface="Arial"/>
                <a:sym typeface="Arial"/>
              </a:rPr>
              <a:t>Chromebooks</a:t>
            </a:r>
            <a:r>
              <a:rPr lang="en-US" dirty="0">
                <a:solidFill>
                  <a:schemeClr val="dk1"/>
                </a:solidFill>
                <a:latin typeface="Arial"/>
                <a:ea typeface="Arial"/>
                <a:cs typeface="Arial"/>
                <a:sym typeface="Arial"/>
              </a:rPr>
              <a:t> can either be managed or unmanaged, which presents us with two different setup methods.</a:t>
            </a:r>
          </a:p>
          <a:p>
            <a:pPr>
              <a:buClr>
                <a:schemeClr val="dk1"/>
              </a:buClr>
              <a:buSzPct val="25000"/>
            </a:pPr>
            <a:endParaRPr lang="en-US" dirty="0">
              <a:solidFill>
                <a:schemeClr val="dk1"/>
              </a:solidFill>
              <a:latin typeface="Arial"/>
              <a:ea typeface="Arial"/>
              <a:cs typeface="Arial"/>
              <a:sym typeface="Arial"/>
            </a:endParaRPr>
          </a:p>
          <a:p>
            <a:pPr>
              <a:buClr>
                <a:schemeClr val="dk1"/>
              </a:buClr>
              <a:buSzPct val="25000"/>
            </a:pPr>
            <a:r>
              <a:rPr lang="en-US" b="1" dirty="0">
                <a:solidFill>
                  <a:schemeClr val="dk1"/>
                </a:solidFill>
                <a:ea typeface="Calibri"/>
                <a:cs typeface="Calibri"/>
                <a:sym typeface="Calibri"/>
              </a:rPr>
              <a:t>[CLICK] </a:t>
            </a:r>
            <a:r>
              <a:rPr lang="en-US" dirty="0">
                <a:solidFill>
                  <a:schemeClr val="dk1"/>
                </a:solidFill>
                <a:latin typeface="Arial"/>
                <a:ea typeface="Arial"/>
                <a:cs typeface="Arial"/>
                <a:sym typeface="Arial"/>
              </a:rPr>
              <a:t>For managed devices, all of the setup steps will be performed through the central administration, so all </a:t>
            </a:r>
            <a:r>
              <a:rPr lang="en-US" dirty="0" err="1">
                <a:solidFill>
                  <a:schemeClr val="dk1"/>
                </a:solidFill>
                <a:latin typeface="Arial"/>
                <a:ea typeface="Arial"/>
                <a:cs typeface="Arial"/>
                <a:sym typeface="Arial"/>
              </a:rPr>
              <a:t>Chromebooks</a:t>
            </a:r>
            <a:r>
              <a:rPr lang="en-US" dirty="0">
                <a:solidFill>
                  <a:schemeClr val="dk1"/>
                </a:solidFill>
                <a:latin typeface="Arial"/>
                <a:ea typeface="Arial"/>
                <a:cs typeface="Arial"/>
                <a:sym typeface="Arial"/>
              </a:rPr>
              <a:t> in a domain can be configured at once. When using managed devices, there are two main steps you’ll need to complete – install the </a:t>
            </a:r>
            <a:r>
              <a:rPr lang="en-US" dirty="0" err="1">
                <a:solidFill>
                  <a:schemeClr val="dk1"/>
                </a:solidFill>
                <a:latin typeface="Arial"/>
                <a:ea typeface="Arial"/>
                <a:cs typeface="Arial"/>
                <a:sym typeface="Arial"/>
              </a:rPr>
              <a:t>TestNav</a:t>
            </a:r>
            <a:r>
              <a:rPr lang="en-US" dirty="0">
                <a:solidFill>
                  <a:schemeClr val="dk1"/>
                </a:solidFill>
                <a:latin typeface="Arial"/>
                <a:ea typeface="Arial"/>
                <a:cs typeface="Arial"/>
                <a:sym typeface="Arial"/>
              </a:rPr>
              <a:t> 8 App and set it to run as a Kiosk App, and preserve the local data on the </a:t>
            </a:r>
            <a:r>
              <a:rPr lang="en-US" dirty="0" err="1">
                <a:solidFill>
                  <a:schemeClr val="dk1"/>
                </a:solidFill>
                <a:latin typeface="Arial"/>
                <a:ea typeface="Arial"/>
                <a:cs typeface="Arial"/>
                <a:sym typeface="Arial"/>
              </a:rPr>
              <a:t>Chromebook</a:t>
            </a:r>
            <a:r>
              <a:rPr lang="en-US" dirty="0">
                <a:solidFill>
                  <a:schemeClr val="dk1"/>
                </a:solidFill>
                <a:latin typeface="Arial"/>
                <a:ea typeface="Arial"/>
                <a:cs typeface="Arial"/>
                <a:sym typeface="Arial"/>
              </a:rPr>
              <a:t> to retain Saved Response File (SRF) and log files on the device.</a:t>
            </a:r>
          </a:p>
          <a:p>
            <a:pPr>
              <a:buClr>
                <a:schemeClr val="dk1"/>
              </a:buClr>
              <a:buSzPct val="25000"/>
            </a:pPr>
            <a:endParaRPr lang="en-US" dirty="0">
              <a:solidFill>
                <a:schemeClr val="dk1"/>
              </a:solidFill>
              <a:latin typeface="Arial"/>
              <a:ea typeface="Arial"/>
              <a:cs typeface="Arial"/>
              <a:sym typeface="Arial"/>
            </a:endParaRPr>
          </a:p>
          <a:p>
            <a:pPr>
              <a:buClr>
                <a:schemeClr val="dk1"/>
              </a:buClr>
              <a:buSzPct val="25000"/>
            </a:pPr>
            <a:r>
              <a:rPr lang="en-US" b="1" dirty="0">
                <a:solidFill>
                  <a:schemeClr val="dk1"/>
                </a:solidFill>
                <a:ea typeface="Calibri"/>
                <a:cs typeface="Calibri"/>
                <a:sym typeface="Calibri"/>
              </a:rPr>
              <a:t>[CLICK] </a:t>
            </a:r>
            <a:r>
              <a:rPr lang="en-US" dirty="0">
                <a:solidFill>
                  <a:schemeClr val="dk1"/>
                </a:solidFill>
                <a:latin typeface="Arial"/>
                <a:ea typeface="Arial"/>
                <a:cs typeface="Arial"/>
                <a:sym typeface="Arial"/>
              </a:rPr>
              <a:t>For unmanaged devices, the setup steps will have to be performed on each device individually. This requires access to the administrator account for the device. If you don’t have access to the administrator account, the </a:t>
            </a:r>
            <a:r>
              <a:rPr lang="en-US" dirty="0" err="1">
                <a:solidFill>
                  <a:schemeClr val="dk1"/>
                </a:solidFill>
                <a:latin typeface="Arial"/>
                <a:ea typeface="Arial"/>
                <a:cs typeface="Arial"/>
                <a:sym typeface="Arial"/>
              </a:rPr>
              <a:t>Chromebook</a:t>
            </a:r>
            <a:r>
              <a:rPr lang="en-US" dirty="0">
                <a:solidFill>
                  <a:schemeClr val="dk1"/>
                </a:solidFill>
                <a:latin typeface="Arial"/>
                <a:ea typeface="Arial"/>
                <a:cs typeface="Arial"/>
                <a:sym typeface="Arial"/>
              </a:rPr>
              <a:t> will need to be backed up to cloud storage and wiped clean before you can continue. After testing, it can be restored from the cloud.</a:t>
            </a:r>
          </a:p>
          <a:p>
            <a:endParaRPr lang="en-US" dirty="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Clr>
                <a:schemeClr val="dk1"/>
              </a:buClr>
              <a:buSzPct val="25000"/>
            </a:pPr>
            <a:r>
              <a:rPr lang="en-US" dirty="0">
                <a:solidFill>
                  <a:schemeClr val="dk1"/>
                </a:solidFill>
                <a:latin typeface="Arial"/>
                <a:ea typeface="Arial"/>
                <a:cs typeface="Arial"/>
                <a:sym typeface="Arial"/>
              </a:rPr>
              <a:t>With </a:t>
            </a:r>
            <a:r>
              <a:rPr lang="en-US" dirty="0" err="1">
                <a:solidFill>
                  <a:schemeClr val="dk1"/>
                </a:solidFill>
                <a:latin typeface="Arial"/>
                <a:ea typeface="Arial"/>
                <a:cs typeface="Arial"/>
                <a:sym typeface="Arial"/>
              </a:rPr>
              <a:t>TestNav</a:t>
            </a:r>
            <a:r>
              <a:rPr lang="en-US" dirty="0">
                <a:solidFill>
                  <a:schemeClr val="dk1"/>
                </a:solidFill>
                <a:latin typeface="Arial"/>
                <a:ea typeface="Arial"/>
                <a:cs typeface="Arial"/>
                <a:sym typeface="Arial"/>
              </a:rPr>
              <a:t> Desktop and browser-based </a:t>
            </a:r>
            <a:r>
              <a:rPr lang="en-US" dirty="0" err="1">
                <a:solidFill>
                  <a:schemeClr val="dk1"/>
                </a:solidFill>
                <a:latin typeface="Arial"/>
                <a:ea typeface="Arial"/>
                <a:cs typeface="Arial"/>
                <a:sym typeface="Arial"/>
              </a:rPr>
              <a:t>TestNav</a:t>
            </a:r>
            <a:r>
              <a:rPr lang="en-US" dirty="0">
                <a:solidFill>
                  <a:schemeClr val="dk1"/>
                </a:solidFill>
                <a:latin typeface="Arial"/>
                <a:ea typeface="Arial"/>
                <a:cs typeface="Arial"/>
                <a:sym typeface="Arial"/>
              </a:rPr>
              <a:t>, the primary save location for Saved Response File (SRF) and </a:t>
            </a:r>
            <a:r>
              <a:rPr lang="en-US" dirty="0" err="1">
                <a:solidFill>
                  <a:schemeClr val="dk1"/>
                </a:solidFill>
                <a:latin typeface="Arial"/>
                <a:ea typeface="Arial"/>
                <a:cs typeface="Arial"/>
                <a:sym typeface="Arial"/>
              </a:rPr>
              <a:t>TestNav</a:t>
            </a:r>
            <a:r>
              <a:rPr lang="en-US" dirty="0">
                <a:solidFill>
                  <a:schemeClr val="dk1"/>
                </a:solidFill>
                <a:latin typeface="Arial"/>
                <a:ea typeface="Arial"/>
                <a:cs typeface="Arial"/>
                <a:sym typeface="Arial"/>
              </a:rPr>
              <a:t> log files is managed by your </a:t>
            </a:r>
            <a:r>
              <a:rPr lang="en-US" dirty="0" err="1">
                <a:solidFill>
                  <a:schemeClr val="dk1"/>
                </a:solidFill>
                <a:latin typeface="Arial"/>
                <a:ea typeface="Arial"/>
                <a:cs typeface="Arial"/>
                <a:sym typeface="Arial"/>
              </a:rPr>
              <a:t>TestNav</a:t>
            </a:r>
            <a:r>
              <a:rPr lang="en-US" dirty="0">
                <a:solidFill>
                  <a:schemeClr val="dk1"/>
                </a:solidFill>
                <a:latin typeface="Arial"/>
                <a:ea typeface="Arial"/>
                <a:cs typeface="Arial"/>
                <a:sym typeface="Arial"/>
              </a:rPr>
              <a:t> Configuration in PearsonAccess Next, which we’ll examine in a few minutes. With tablets and </a:t>
            </a:r>
            <a:r>
              <a:rPr lang="en-US" dirty="0" err="1">
                <a:solidFill>
                  <a:schemeClr val="dk1"/>
                </a:solidFill>
                <a:latin typeface="Arial"/>
                <a:ea typeface="Arial"/>
                <a:cs typeface="Arial"/>
                <a:sym typeface="Arial"/>
              </a:rPr>
              <a:t>Chromebooks</a:t>
            </a:r>
            <a:r>
              <a:rPr lang="en-US" dirty="0">
                <a:solidFill>
                  <a:schemeClr val="dk1"/>
                </a:solidFill>
                <a:latin typeface="Arial"/>
                <a:ea typeface="Arial"/>
                <a:cs typeface="Arial"/>
                <a:sym typeface="Arial"/>
              </a:rPr>
              <a:t>, the primary location is hardware storage space that is reserved and managed by the </a:t>
            </a:r>
            <a:r>
              <a:rPr lang="en-US" dirty="0" err="1">
                <a:solidFill>
                  <a:schemeClr val="dk1"/>
                </a:solidFill>
                <a:latin typeface="Arial"/>
                <a:ea typeface="Arial"/>
                <a:cs typeface="Arial"/>
                <a:sym typeface="Arial"/>
              </a:rPr>
              <a:t>TestNav</a:t>
            </a:r>
            <a:r>
              <a:rPr lang="en-US" dirty="0">
                <a:solidFill>
                  <a:schemeClr val="dk1"/>
                </a:solidFill>
                <a:latin typeface="Arial"/>
                <a:ea typeface="Arial"/>
                <a:cs typeface="Arial"/>
                <a:sym typeface="Arial"/>
              </a:rPr>
              <a:t> 8 app. Pearson recommends using an SFTP address for the secondary save location to ensure all devices have a backup save location. Non-SFTP addresses will only be used by </a:t>
            </a:r>
            <a:r>
              <a:rPr lang="en-US" dirty="0" err="1">
                <a:solidFill>
                  <a:schemeClr val="dk1"/>
                </a:solidFill>
                <a:latin typeface="Arial"/>
                <a:ea typeface="Arial"/>
                <a:cs typeface="Arial"/>
                <a:sym typeface="Arial"/>
              </a:rPr>
              <a:t>TestNav</a:t>
            </a:r>
            <a:r>
              <a:rPr lang="en-US" dirty="0">
                <a:solidFill>
                  <a:schemeClr val="dk1"/>
                </a:solidFill>
                <a:latin typeface="Arial"/>
                <a:ea typeface="Arial"/>
                <a:cs typeface="Arial"/>
                <a:sym typeface="Arial"/>
              </a:rPr>
              <a:t> Desktop and browser-based testing.</a:t>
            </a:r>
          </a:p>
          <a:p>
            <a:pPr>
              <a:spcBef>
                <a:spcPts val="367"/>
              </a:spcBef>
              <a:buClr>
                <a:schemeClr val="dk1"/>
              </a:buClr>
              <a:buSzPct val="25000"/>
            </a:pPr>
            <a:endParaRPr lang="en-US" dirty="0">
              <a:solidFill>
                <a:schemeClr val="dk1"/>
              </a:solidFill>
              <a:latin typeface="Arial"/>
              <a:ea typeface="Arial"/>
              <a:cs typeface="Arial"/>
              <a:sym typeface="Arial"/>
            </a:endParaRPr>
          </a:p>
          <a:p>
            <a:pPr>
              <a:spcBef>
                <a:spcPts val="367"/>
              </a:spcBef>
              <a:buClr>
                <a:schemeClr val="dk1"/>
              </a:buClr>
              <a:buSzPct val="25000"/>
            </a:pPr>
            <a:r>
              <a:rPr lang="en-US" dirty="0">
                <a:solidFill>
                  <a:schemeClr val="dk1"/>
                </a:solidFill>
                <a:latin typeface="Arial"/>
                <a:ea typeface="Arial"/>
                <a:cs typeface="Arial"/>
                <a:sym typeface="Arial"/>
              </a:rPr>
              <a:t>The Pearson Support site provides steps and instructions to assist you, should you need to locate the SRF and log files on any student testing computer.  This can be found from the </a:t>
            </a:r>
            <a:r>
              <a:rPr lang="en-US" dirty="0" err="1">
                <a:solidFill>
                  <a:schemeClr val="dk1"/>
                </a:solidFill>
                <a:latin typeface="Arial"/>
                <a:ea typeface="Arial"/>
                <a:cs typeface="Arial"/>
                <a:sym typeface="Arial"/>
              </a:rPr>
              <a:t>TestNav</a:t>
            </a:r>
            <a:r>
              <a:rPr lang="en-US" dirty="0">
                <a:solidFill>
                  <a:schemeClr val="dk1"/>
                </a:solidFill>
                <a:latin typeface="Arial"/>
                <a:ea typeface="Arial"/>
                <a:cs typeface="Arial"/>
                <a:sym typeface="Arial"/>
              </a:rPr>
              <a:t> System Requirements page.</a:t>
            </a:r>
          </a:p>
          <a:p>
            <a:endParaRPr lang="en-US" dirty="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Clr>
                <a:schemeClr val="dk1"/>
              </a:buClr>
              <a:buSzPct val="25000"/>
            </a:pPr>
            <a:r>
              <a:rPr lang="en-US" dirty="0">
                <a:solidFill>
                  <a:schemeClr val="dk1"/>
                </a:solidFill>
                <a:latin typeface="Arial"/>
                <a:ea typeface="Arial"/>
                <a:cs typeface="Arial"/>
                <a:sym typeface="Arial"/>
              </a:rPr>
              <a:t>Let’s have a look at the system requirements for </a:t>
            </a:r>
            <a:r>
              <a:rPr lang="en-US" dirty="0" err="1">
                <a:solidFill>
                  <a:schemeClr val="dk1"/>
                </a:solidFill>
                <a:latin typeface="Arial"/>
                <a:ea typeface="Arial"/>
                <a:cs typeface="Arial"/>
                <a:sym typeface="Arial"/>
              </a:rPr>
              <a:t>iPads</a:t>
            </a:r>
            <a:r>
              <a:rPr lang="en-US" dirty="0">
                <a:solidFill>
                  <a:schemeClr val="dk1"/>
                </a:solidFill>
                <a:latin typeface="Arial"/>
                <a:ea typeface="Arial"/>
                <a:cs typeface="Arial"/>
                <a:sym typeface="Arial"/>
              </a:rPr>
              <a:t>. It’s important to note some highlights for the </a:t>
            </a:r>
            <a:r>
              <a:rPr lang="en-US" dirty="0" err="1">
                <a:solidFill>
                  <a:schemeClr val="dk1"/>
                </a:solidFill>
                <a:latin typeface="Arial"/>
                <a:ea typeface="Arial"/>
                <a:cs typeface="Arial"/>
                <a:sym typeface="Arial"/>
              </a:rPr>
              <a:t>iPad</a:t>
            </a:r>
            <a:r>
              <a:rPr lang="en-US" dirty="0">
                <a:solidFill>
                  <a:schemeClr val="dk1"/>
                </a:solidFill>
                <a:latin typeface="Arial"/>
                <a:ea typeface="Arial"/>
                <a:cs typeface="Arial"/>
                <a:sym typeface="Arial"/>
              </a:rPr>
              <a:t>:</a:t>
            </a:r>
          </a:p>
          <a:p>
            <a:pPr marL="168237" indent="-168237">
              <a:buClr>
                <a:schemeClr val="dk1"/>
              </a:buClr>
              <a:buSzPct val="100000"/>
              <a:buFont typeface="Arial"/>
              <a:buChar char="•"/>
            </a:pPr>
            <a:r>
              <a:rPr lang="en-US" dirty="0">
                <a:solidFill>
                  <a:schemeClr val="dk1"/>
                </a:solidFill>
                <a:latin typeface="Arial"/>
                <a:ea typeface="Arial"/>
                <a:cs typeface="Arial"/>
                <a:sym typeface="Arial"/>
              </a:rPr>
              <a:t>Minimum and recommended memory requirements are listed here</a:t>
            </a:r>
          </a:p>
          <a:p>
            <a:pPr marL="168237" indent="-168237">
              <a:buClr>
                <a:schemeClr val="dk1"/>
              </a:buClr>
              <a:buSzPct val="100000"/>
              <a:buFont typeface="Arial"/>
              <a:buChar char="•"/>
            </a:pPr>
            <a:r>
              <a:rPr lang="en-US" dirty="0">
                <a:solidFill>
                  <a:schemeClr val="dk1"/>
                </a:solidFill>
                <a:highlight>
                  <a:srgbClr val="FFFF00"/>
                </a:highlight>
                <a:latin typeface="Arial"/>
                <a:ea typeface="Arial"/>
                <a:cs typeface="Arial"/>
                <a:sym typeface="Arial"/>
              </a:rPr>
              <a:t>And your </a:t>
            </a:r>
            <a:r>
              <a:rPr lang="en-US" dirty="0" err="1">
                <a:solidFill>
                  <a:schemeClr val="dk1"/>
                </a:solidFill>
                <a:highlight>
                  <a:srgbClr val="FFFF00"/>
                </a:highlight>
                <a:latin typeface="Arial"/>
                <a:ea typeface="Arial"/>
                <a:cs typeface="Arial"/>
                <a:sym typeface="Arial"/>
              </a:rPr>
              <a:t>iPad</a:t>
            </a:r>
            <a:r>
              <a:rPr lang="en-US" dirty="0">
                <a:solidFill>
                  <a:schemeClr val="dk1"/>
                </a:solidFill>
                <a:highlight>
                  <a:srgbClr val="FFFF00"/>
                </a:highlight>
                <a:latin typeface="Arial"/>
                <a:ea typeface="Arial"/>
                <a:cs typeface="Arial"/>
                <a:sym typeface="Arial"/>
              </a:rPr>
              <a:t> Requires </a:t>
            </a:r>
            <a:r>
              <a:rPr lang="en-US" dirty="0" err="1">
                <a:solidFill>
                  <a:schemeClr val="dk1"/>
                </a:solidFill>
                <a:highlight>
                  <a:srgbClr val="FFFF00"/>
                </a:highlight>
                <a:latin typeface="Arial"/>
                <a:ea typeface="Arial"/>
                <a:cs typeface="Arial"/>
                <a:sym typeface="Arial"/>
              </a:rPr>
              <a:t>iOS</a:t>
            </a:r>
            <a:r>
              <a:rPr lang="en-US" dirty="0">
                <a:solidFill>
                  <a:schemeClr val="dk1"/>
                </a:solidFill>
                <a:highlight>
                  <a:srgbClr val="FFFF00"/>
                </a:highlight>
                <a:latin typeface="Arial"/>
                <a:ea typeface="Arial"/>
                <a:cs typeface="Arial"/>
                <a:sym typeface="Arial"/>
              </a:rPr>
              <a:t> 9.3.2 - 9.3.5, 10.2, and 10.2.1 .  As with Mac OS 10.12 Sierra, </a:t>
            </a:r>
            <a:r>
              <a:rPr lang="en-US" dirty="0" err="1">
                <a:solidFill>
                  <a:schemeClr val="dk1"/>
                </a:solidFill>
                <a:highlight>
                  <a:srgbClr val="FFFF00"/>
                </a:highlight>
                <a:latin typeface="Arial"/>
                <a:ea typeface="Arial"/>
                <a:cs typeface="Arial"/>
                <a:sym typeface="Arial"/>
              </a:rPr>
              <a:t>iOS</a:t>
            </a:r>
            <a:r>
              <a:rPr lang="en-US" dirty="0">
                <a:solidFill>
                  <a:schemeClr val="dk1"/>
                </a:solidFill>
                <a:highlight>
                  <a:srgbClr val="FFFF00"/>
                </a:highlight>
                <a:latin typeface="Arial"/>
                <a:ea typeface="Arial"/>
                <a:cs typeface="Arial"/>
                <a:sym typeface="Arial"/>
              </a:rPr>
              <a:t> 10 is not supported at this time</a:t>
            </a:r>
          </a:p>
          <a:p>
            <a:pPr>
              <a:buClr>
                <a:schemeClr val="dk1"/>
              </a:buClr>
              <a:buSzPct val="25000"/>
            </a:pPr>
            <a:endParaRPr lang="en-US" dirty="0">
              <a:solidFill>
                <a:schemeClr val="dk1"/>
              </a:solidFill>
              <a:latin typeface="Arial"/>
              <a:ea typeface="Arial"/>
              <a:cs typeface="Arial"/>
              <a:sym typeface="Arial"/>
            </a:endParaRPr>
          </a:p>
          <a:p>
            <a:pPr>
              <a:buClr>
                <a:schemeClr val="dk1"/>
              </a:buClr>
              <a:buSzPct val="25000"/>
            </a:pPr>
            <a:r>
              <a:rPr lang="en-US" dirty="0">
                <a:solidFill>
                  <a:schemeClr val="dk1"/>
                </a:solidFill>
                <a:latin typeface="Arial"/>
                <a:ea typeface="Arial"/>
                <a:cs typeface="Arial"/>
                <a:sym typeface="Arial"/>
              </a:rPr>
              <a:t>And while </a:t>
            </a:r>
            <a:r>
              <a:rPr lang="en-US" dirty="0" err="1">
                <a:solidFill>
                  <a:schemeClr val="dk1"/>
                </a:solidFill>
                <a:latin typeface="Arial"/>
                <a:ea typeface="Arial"/>
                <a:cs typeface="Arial"/>
                <a:sym typeface="Arial"/>
              </a:rPr>
              <a:t>iPads</a:t>
            </a:r>
            <a:r>
              <a:rPr lang="en-US" dirty="0">
                <a:solidFill>
                  <a:schemeClr val="dk1"/>
                </a:solidFill>
                <a:latin typeface="Arial"/>
                <a:ea typeface="Arial"/>
                <a:cs typeface="Arial"/>
                <a:sym typeface="Arial"/>
              </a:rPr>
              <a:t> can take advantage of a </a:t>
            </a:r>
            <a:r>
              <a:rPr lang="en-US" dirty="0" err="1">
                <a:solidFill>
                  <a:schemeClr val="dk1"/>
                </a:solidFill>
                <a:latin typeface="Arial"/>
                <a:ea typeface="Arial"/>
                <a:cs typeface="Arial"/>
                <a:sym typeface="Arial"/>
              </a:rPr>
              <a:t>ProctorCache</a:t>
            </a:r>
            <a:r>
              <a:rPr lang="en-US" dirty="0">
                <a:solidFill>
                  <a:schemeClr val="dk1"/>
                </a:solidFill>
                <a:latin typeface="Arial"/>
                <a:ea typeface="Arial"/>
                <a:cs typeface="Arial"/>
                <a:sym typeface="Arial"/>
              </a:rPr>
              <a:t> setup, allowing </a:t>
            </a:r>
            <a:r>
              <a:rPr lang="en-US" dirty="0" err="1">
                <a:solidFill>
                  <a:schemeClr val="dk1"/>
                </a:solidFill>
                <a:latin typeface="Arial"/>
                <a:ea typeface="Arial"/>
                <a:cs typeface="Arial"/>
                <a:sym typeface="Arial"/>
              </a:rPr>
              <a:t>TestNav</a:t>
            </a:r>
            <a:r>
              <a:rPr lang="en-US" dirty="0">
                <a:solidFill>
                  <a:schemeClr val="dk1"/>
                </a:solidFill>
                <a:latin typeface="Arial"/>
                <a:ea typeface="Arial"/>
                <a:cs typeface="Arial"/>
                <a:sym typeface="Arial"/>
              </a:rPr>
              <a:t> to gather cached content, they can’t be used as the actual </a:t>
            </a:r>
            <a:r>
              <a:rPr lang="en-US" dirty="0" err="1">
                <a:solidFill>
                  <a:schemeClr val="dk1"/>
                </a:solidFill>
                <a:latin typeface="Arial"/>
                <a:ea typeface="Arial"/>
                <a:cs typeface="Arial"/>
                <a:sym typeface="Arial"/>
              </a:rPr>
              <a:t>ProctorCache</a:t>
            </a:r>
            <a:r>
              <a:rPr lang="en-US" dirty="0">
                <a:solidFill>
                  <a:schemeClr val="dk1"/>
                </a:solidFill>
                <a:latin typeface="Arial"/>
                <a:ea typeface="Arial"/>
                <a:cs typeface="Arial"/>
                <a:sym typeface="Arial"/>
              </a:rPr>
              <a:t> machine </a:t>
            </a:r>
            <a:r>
              <a:rPr lang="en-US" dirty="0" err="1">
                <a:solidFill>
                  <a:schemeClr val="dk1"/>
                </a:solidFill>
                <a:latin typeface="Arial"/>
                <a:ea typeface="Arial"/>
                <a:cs typeface="Arial"/>
                <a:sym typeface="Arial"/>
              </a:rPr>
              <a:t>itsel</a:t>
            </a:r>
            <a:endParaRPr lang="en-US" dirty="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buClr>
                <a:schemeClr val="dk1"/>
              </a:buClr>
              <a:buSzPct val="25000"/>
            </a:pPr>
            <a:r>
              <a:rPr lang="en-US" dirty="0">
                <a:solidFill>
                  <a:schemeClr val="dk1"/>
                </a:solidFill>
                <a:latin typeface="Arial"/>
                <a:ea typeface="Arial"/>
                <a:cs typeface="Arial"/>
                <a:sym typeface="Arial"/>
              </a:rPr>
              <a:t>Now let’s move into the setup details. </a:t>
            </a:r>
          </a:p>
          <a:p>
            <a:pPr>
              <a:buClr>
                <a:schemeClr val="dk1"/>
              </a:buClr>
              <a:buSzPct val="25000"/>
            </a:pPr>
            <a:endParaRPr lang="en-US" dirty="0">
              <a:solidFill>
                <a:schemeClr val="dk1"/>
              </a:solidFill>
              <a:latin typeface="Arial"/>
              <a:ea typeface="Arial"/>
              <a:cs typeface="Arial"/>
              <a:sym typeface="Arial"/>
            </a:endParaRPr>
          </a:p>
          <a:p>
            <a:pPr marL="168237" indent="-168237">
              <a:buClr>
                <a:schemeClr val="dk1"/>
              </a:buClr>
              <a:buSzPct val="100000"/>
              <a:buFont typeface="Arial"/>
              <a:buChar char="•"/>
            </a:pPr>
            <a:r>
              <a:rPr lang="en-US" dirty="0">
                <a:solidFill>
                  <a:schemeClr val="dk1"/>
                </a:solidFill>
                <a:latin typeface="Arial"/>
                <a:ea typeface="Arial"/>
                <a:cs typeface="Arial"/>
                <a:sym typeface="Arial"/>
              </a:rPr>
              <a:t>Download </a:t>
            </a:r>
            <a:r>
              <a:rPr lang="en-US" dirty="0" err="1">
                <a:solidFill>
                  <a:schemeClr val="dk1"/>
                </a:solidFill>
                <a:latin typeface="Arial"/>
                <a:ea typeface="Arial"/>
                <a:cs typeface="Arial"/>
                <a:sym typeface="Arial"/>
              </a:rPr>
              <a:t>TestNav</a:t>
            </a:r>
            <a:r>
              <a:rPr lang="en-US" dirty="0">
                <a:solidFill>
                  <a:schemeClr val="dk1"/>
                </a:solidFill>
                <a:latin typeface="Arial"/>
                <a:ea typeface="Arial"/>
                <a:cs typeface="Arial"/>
                <a:sym typeface="Arial"/>
              </a:rPr>
              <a:t> for </a:t>
            </a:r>
            <a:r>
              <a:rPr lang="en-US" dirty="0" err="1">
                <a:solidFill>
                  <a:schemeClr val="dk1"/>
                </a:solidFill>
                <a:latin typeface="Arial"/>
                <a:ea typeface="Arial"/>
                <a:cs typeface="Arial"/>
                <a:sym typeface="Arial"/>
              </a:rPr>
              <a:t>iPads</a:t>
            </a:r>
            <a:r>
              <a:rPr lang="en-US" dirty="0">
                <a:solidFill>
                  <a:schemeClr val="dk1"/>
                </a:solidFill>
                <a:latin typeface="Arial"/>
                <a:ea typeface="Arial"/>
                <a:cs typeface="Arial"/>
                <a:sym typeface="Arial"/>
              </a:rPr>
              <a:t> from the </a:t>
            </a:r>
            <a:r>
              <a:rPr lang="en-US" dirty="0" err="1">
                <a:solidFill>
                  <a:schemeClr val="dk1"/>
                </a:solidFill>
                <a:latin typeface="Arial"/>
                <a:ea typeface="Arial"/>
                <a:cs typeface="Arial"/>
                <a:sym typeface="Arial"/>
              </a:rPr>
              <a:t>AppStore</a:t>
            </a:r>
            <a:endParaRPr lang="en-US" dirty="0">
              <a:solidFill>
                <a:schemeClr val="dk1"/>
              </a:solidFill>
              <a:latin typeface="Arial"/>
              <a:ea typeface="Arial"/>
              <a:cs typeface="Arial"/>
              <a:sym typeface="Arial"/>
            </a:endParaRPr>
          </a:p>
          <a:p>
            <a:pPr marL="168237" indent="-168237">
              <a:buClr>
                <a:schemeClr val="dk1"/>
              </a:buClr>
              <a:buSzPct val="100000"/>
              <a:buFont typeface="Arial"/>
              <a:buChar char="•"/>
            </a:pPr>
            <a:r>
              <a:rPr lang="en-US" dirty="0">
                <a:solidFill>
                  <a:schemeClr val="dk1"/>
                </a:solidFill>
                <a:latin typeface="Arial"/>
                <a:ea typeface="Arial"/>
                <a:cs typeface="Arial"/>
                <a:sym typeface="Arial"/>
              </a:rPr>
              <a:t>To run App Check, on each device: Click or tap the appropriate icon for your test from the home page, if you haven’t done so already.</a:t>
            </a:r>
          </a:p>
          <a:p>
            <a:pPr marL="168237" indent="-168237">
              <a:buClr>
                <a:schemeClr val="dk1"/>
              </a:buClr>
              <a:buSzPct val="100000"/>
              <a:buFont typeface="Arial"/>
              <a:buChar char="•"/>
            </a:pPr>
            <a:r>
              <a:rPr lang="en-US" dirty="0">
                <a:solidFill>
                  <a:schemeClr val="dk1"/>
                </a:solidFill>
                <a:latin typeface="Arial"/>
                <a:ea typeface="Arial"/>
                <a:cs typeface="Arial"/>
                <a:sym typeface="Arial"/>
              </a:rPr>
              <a:t>Click or tap the user drop-down menu, and select </a:t>
            </a:r>
            <a:r>
              <a:rPr lang="en-US" b="1" dirty="0">
                <a:solidFill>
                  <a:schemeClr val="dk1"/>
                </a:solidFill>
                <a:latin typeface="Arial"/>
                <a:ea typeface="Arial"/>
                <a:cs typeface="Arial"/>
                <a:sym typeface="Arial"/>
              </a:rPr>
              <a:t>App Check</a:t>
            </a:r>
            <a:r>
              <a:rPr lang="en-US" dirty="0">
                <a:solidFill>
                  <a:schemeClr val="dk1"/>
                </a:solidFill>
                <a:latin typeface="Arial"/>
                <a:ea typeface="Arial"/>
                <a:cs typeface="Arial"/>
                <a:sym typeface="Arial"/>
              </a:rPr>
              <a:t>.</a:t>
            </a:r>
          </a:p>
          <a:p>
            <a:pPr>
              <a:buClr>
                <a:schemeClr val="dk1"/>
              </a:buClr>
              <a:buSzPct val="25000"/>
            </a:pPr>
            <a:r>
              <a:rPr lang="en-US" dirty="0">
                <a:solidFill>
                  <a:schemeClr val="dk1"/>
                </a:solidFill>
                <a:latin typeface="Arial"/>
                <a:ea typeface="Arial"/>
                <a:cs typeface="Arial"/>
                <a:sym typeface="Arial"/>
              </a:rPr>
              <a:t>On the </a:t>
            </a:r>
            <a:r>
              <a:rPr lang="en-US" b="1" dirty="0">
                <a:solidFill>
                  <a:schemeClr val="dk1"/>
                </a:solidFill>
                <a:latin typeface="Arial"/>
                <a:ea typeface="Arial"/>
                <a:cs typeface="Arial"/>
                <a:sym typeface="Arial"/>
              </a:rPr>
              <a:t>Confirm App Self Lock </a:t>
            </a:r>
            <a:r>
              <a:rPr lang="en-US" dirty="0">
                <a:solidFill>
                  <a:schemeClr val="dk1"/>
                </a:solidFill>
                <a:latin typeface="Arial"/>
                <a:ea typeface="Arial"/>
                <a:cs typeface="Arial"/>
                <a:sym typeface="Arial"/>
              </a:rPr>
              <a:t>message, click or tap </a:t>
            </a:r>
            <a:r>
              <a:rPr lang="en-US" b="1" dirty="0">
                <a:solidFill>
                  <a:schemeClr val="dk1"/>
                </a:solidFill>
                <a:latin typeface="Arial"/>
                <a:ea typeface="Arial"/>
                <a:cs typeface="Arial"/>
                <a:sym typeface="Arial"/>
              </a:rPr>
              <a:t>Yes</a:t>
            </a:r>
            <a:r>
              <a:rPr lang="en-US" dirty="0">
                <a:solidFill>
                  <a:schemeClr val="dk1"/>
                </a:solidFill>
                <a:latin typeface="Arial"/>
                <a:ea typeface="Arial"/>
                <a:cs typeface="Arial"/>
                <a:sym typeface="Arial"/>
              </a:rPr>
              <a:t> to continue.</a:t>
            </a:r>
          </a:p>
          <a:p>
            <a:pPr marL="452946" lvl="1">
              <a:buClr>
                <a:schemeClr val="dk1"/>
              </a:buClr>
              <a:buSzPct val="25000"/>
            </a:pPr>
            <a:r>
              <a:rPr lang="en-US" dirty="0">
                <a:solidFill>
                  <a:schemeClr val="dk1"/>
                </a:solidFill>
                <a:latin typeface="Arial"/>
                <a:ea typeface="Arial"/>
                <a:cs typeface="Arial"/>
                <a:sym typeface="Arial"/>
              </a:rPr>
              <a:t>Passing systems display a green success message at the top-right of the page.</a:t>
            </a:r>
          </a:p>
          <a:p>
            <a:pPr marL="168237" indent="-168237">
              <a:buClr>
                <a:schemeClr val="dk1"/>
              </a:buClr>
              <a:buSzPct val="100000"/>
              <a:buFont typeface="Arial"/>
              <a:buChar char="•"/>
            </a:pPr>
            <a:r>
              <a:rPr lang="en-US" dirty="0">
                <a:solidFill>
                  <a:schemeClr val="dk1"/>
                </a:solidFill>
                <a:latin typeface="Arial"/>
                <a:ea typeface="Arial"/>
                <a:cs typeface="Arial"/>
                <a:sym typeface="Arial"/>
              </a:rPr>
              <a:t>Failing systems display a red failure message at the top-right of the page.</a:t>
            </a:r>
          </a:p>
          <a:p>
            <a:pPr marL="168237" indent="-168237">
              <a:buClr>
                <a:schemeClr val="dk1"/>
              </a:buClr>
              <a:buSzPct val="25000"/>
            </a:pPr>
            <a:endParaRPr lang="en-US" dirty="0">
              <a:solidFill>
                <a:schemeClr val="dk1"/>
              </a:solidFill>
              <a:latin typeface="Arial"/>
              <a:ea typeface="Arial"/>
              <a:cs typeface="Arial"/>
              <a:sym typeface="Arial"/>
            </a:endParaRPr>
          </a:p>
          <a:p>
            <a:pPr marL="168237" indent="-168237">
              <a:buClr>
                <a:schemeClr val="dk1"/>
              </a:buClr>
              <a:buSzPct val="100000"/>
              <a:buFont typeface="Arial"/>
              <a:buChar char="•"/>
            </a:pPr>
            <a:r>
              <a:rPr lang="en-US" dirty="0">
                <a:solidFill>
                  <a:schemeClr val="dk1"/>
                </a:solidFill>
                <a:latin typeface="Arial"/>
                <a:ea typeface="Arial"/>
                <a:cs typeface="Arial"/>
                <a:sym typeface="Arial"/>
              </a:rPr>
              <a:t>When you’re ready to start a test, note that the </a:t>
            </a:r>
            <a:r>
              <a:rPr lang="en-US" i="1" dirty="0">
                <a:solidFill>
                  <a:schemeClr val="dk1"/>
                </a:solidFill>
                <a:latin typeface="Arial"/>
                <a:ea typeface="Arial"/>
                <a:cs typeface="Arial"/>
                <a:sym typeface="Arial"/>
              </a:rPr>
              <a:t>first time </a:t>
            </a:r>
            <a:r>
              <a:rPr lang="en-US" i="1" dirty="0" err="1">
                <a:solidFill>
                  <a:schemeClr val="dk1"/>
                </a:solidFill>
                <a:latin typeface="Arial"/>
                <a:ea typeface="Arial"/>
                <a:cs typeface="Arial"/>
                <a:sym typeface="Arial"/>
              </a:rPr>
              <a:t>TestNav</a:t>
            </a:r>
            <a:r>
              <a:rPr lang="en-US" i="1" dirty="0">
                <a:solidFill>
                  <a:schemeClr val="dk1"/>
                </a:solidFill>
                <a:latin typeface="Arial"/>
                <a:ea typeface="Arial"/>
                <a:cs typeface="Arial"/>
                <a:sym typeface="Arial"/>
              </a:rPr>
              <a:t> is launched</a:t>
            </a:r>
            <a:r>
              <a:rPr lang="en-US" dirty="0">
                <a:solidFill>
                  <a:schemeClr val="dk1"/>
                </a:solidFill>
                <a:latin typeface="Arial"/>
                <a:ea typeface="Arial"/>
                <a:cs typeface="Arial"/>
                <a:sym typeface="Arial"/>
              </a:rPr>
              <a:t>, it displays the </a:t>
            </a:r>
            <a:r>
              <a:rPr lang="en-US" b="1" dirty="0">
                <a:solidFill>
                  <a:schemeClr val="dk1"/>
                </a:solidFill>
                <a:latin typeface="Arial"/>
                <a:ea typeface="Arial"/>
                <a:cs typeface="Arial"/>
                <a:sym typeface="Arial"/>
              </a:rPr>
              <a:t>Enable Microphone Permission</a:t>
            </a:r>
            <a:r>
              <a:rPr lang="en-US" dirty="0">
                <a:solidFill>
                  <a:schemeClr val="dk1"/>
                </a:solidFill>
                <a:latin typeface="Arial"/>
                <a:ea typeface="Arial"/>
                <a:cs typeface="Arial"/>
                <a:sym typeface="Arial"/>
              </a:rPr>
              <a:t> message.</a:t>
            </a:r>
          </a:p>
          <a:p>
            <a:pPr marL="452946" lvl="1">
              <a:buClr>
                <a:schemeClr val="dk1"/>
              </a:buClr>
              <a:buSzPct val="25000"/>
            </a:pPr>
            <a:r>
              <a:rPr lang="en-US" dirty="0">
                <a:solidFill>
                  <a:schemeClr val="dk1"/>
                </a:solidFill>
                <a:latin typeface="Arial"/>
                <a:ea typeface="Arial"/>
                <a:cs typeface="Arial"/>
                <a:sym typeface="Arial"/>
              </a:rPr>
              <a:t>Tap or click </a:t>
            </a:r>
            <a:r>
              <a:rPr lang="en-US" b="1" dirty="0">
                <a:solidFill>
                  <a:schemeClr val="dk1"/>
                </a:solidFill>
                <a:latin typeface="Arial"/>
                <a:ea typeface="Arial"/>
                <a:cs typeface="Arial"/>
                <a:sym typeface="Arial"/>
              </a:rPr>
              <a:t>Yes </a:t>
            </a:r>
            <a:r>
              <a:rPr lang="en-US" dirty="0">
                <a:solidFill>
                  <a:schemeClr val="dk1"/>
                </a:solidFill>
                <a:latin typeface="Arial"/>
                <a:ea typeface="Arial"/>
                <a:cs typeface="Arial"/>
                <a:sym typeface="Arial"/>
              </a:rPr>
              <a:t>to grant microphone permission</a:t>
            </a:r>
            <a:r>
              <a:rPr lang="en-US" b="1" dirty="0">
                <a:solidFill>
                  <a:schemeClr val="dk1"/>
                </a:solidFill>
                <a:latin typeface="Arial"/>
                <a:ea typeface="Arial"/>
                <a:cs typeface="Arial"/>
                <a:sym typeface="Arial"/>
              </a:rPr>
              <a:t>.</a:t>
            </a:r>
          </a:p>
          <a:p>
            <a:pPr marL="918832" lvl="2">
              <a:buClr>
                <a:schemeClr val="dk1"/>
              </a:buClr>
              <a:buSzPct val="25000"/>
            </a:pPr>
            <a:r>
              <a:rPr lang="en-US" i="1" dirty="0">
                <a:solidFill>
                  <a:schemeClr val="dk1"/>
                </a:solidFill>
                <a:latin typeface="Arial"/>
                <a:ea typeface="Arial"/>
                <a:cs typeface="Arial"/>
                <a:sym typeface="Arial"/>
              </a:rPr>
              <a:t>If the student taps or clicks No, </a:t>
            </a:r>
            <a:r>
              <a:rPr lang="en-US" i="1" dirty="0" err="1">
                <a:solidFill>
                  <a:schemeClr val="dk1"/>
                </a:solidFill>
                <a:latin typeface="Arial"/>
                <a:ea typeface="Arial"/>
                <a:cs typeface="Arial"/>
                <a:sym typeface="Arial"/>
              </a:rPr>
              <a:t>TestNav</a:t>
            </a:r>
            <a:r>
              <a:rPr lang="en-US" i="1" dirty="0">
                <a:solidFill>
                  <a:schemeClr val="dk1"/>
                </a:solidFill>
                <a:latin typeface="Arial"/>
                <a:ea typeface="Arial"/>
                <a:cs typeface="Arial"/>
                <a:sym typeface="Arial"/>
              </a:rPr>
              <a:t> displays another prompt, shown here.</a:t>
            </a:r>
          </a:p>
          <a:p>
            <a:pPr marL="918832" lvl="2">
              <a:buClr>
                <a:schemeClr val="dk1"/>
              </a:buClr>
              <a:buSzPct val="25000"/>
            </a:pPr>
            <a:endParaRPr lang="en-US" i="1" dirty="0">
              <a:solidFill>
                <a:schemeClr val="dk1"/>
              </a:solidFill>
              <a:latin typeface="Arial"/>
              <a:ea typeface="Arial"/>
              <a:cs typeface="Arial"/>
              <a:sym typeface="Arial"/>
            </a:endParaRPr>
          </a:p>
          <a:p>
            <a:pPr>
              <a:buClr>
                <a:schemeClr val="dk1"/>
              </a:buClr>
              <a:buSzPct val="25000"/>
            </a:pPr>
            <a:r>
              <a:rPr lang="en-US" dirty="0">
                <a:solidFill>
                  <a:schemeClr val="dk1"/>
                </a:solidFill>
                <a:latin typeface="Arial"/>
                <a:ea typeface="Arial"/>
                <a:cs typeface="Arial"/>
                <a:sym typeface="Arial"/>
              </a:rPr>
              <a:t>Start a test to ensure that you can do so without error. </a:t>
            </a:r>
          </a:p>
          <a:p>
            <a:pPr marL="452946" lvl="1">
              <a:buClr>
                <a:schemeClr val="dk1"/>
              </a:buClr>
              <a:buSzPct val="25000"/>
            </a:pPr>
            <a:r>
              <a:rPr lang="en-US" dirty="0">
                <a:solidFill>
                  <a:schemeClr val="dk1"/>
                </a:solidFill>
                <a:latin typeface="Arial"/>
                <a:ea typeface="Arial"/>
                <a:cs typeface="Arial"/>
                <a:sym typeface="Arial"/>
              </a:rPr>
              <a:t>There is a Practice Tests link on the Sign in page, click </a:t>
            </a:r>
            <a:r>
              <a:rPr lang="en-US" b="1" dirty="0">
                <a:solidFill>
                  <a:schemeClr val="dk1"/>
                </a:solidFill>
                <a:latin typeface="Arial"/>
                <a:ea typeface="Arial"/>
                <a:cs typeface="Arial"/>
                <a:sym typeface="Arial"/>
              </a:rPr>
              <a:t>Practice Tests</a:t>
            </a:r>
            <a:r>
              <a:rPr lang="en-US" dirty="0">
                <a:solidFill>
                  <a:schemeClr val="dk1"/>
                </a:solidFill>
                <a:latin typeface="Arial"/>
                <a:ea typeface="Arial"/>
                <a:cs typeface="Arial"/>
                <a:sym typeface="Arial"/>
              </a:rPr>
              <a:t> and start a test.</a:t>
            </a:r>
          </a:p>
          <a:p>
            <a:pPr marL="452946" lvl="1">
              <a:buClr>
                <a:schemeClr val="dk1"/>
              </a:buClr>
              <a:buSzPct val="25000"/>
            </a:pPr>
            <a:r>
              <a:rPr lang="en-US" dirty="0">
                <a:solidFill>
                  <a:schemeClr val="dk1"/>
                </a:solidFill>
                <a:latin typeface="Arial"/>
                <a:ea typeface="Arial"/>
                <a:cs typeface="Arial"/>
                <a:sym typeface="Arial"/>
              </a:rPr>
              <a:t>When starting a test that requires kiosk mode, the student should:</a:t>
            </a:r>
          </a:p>
          <a:p>
            <a:pPr marL="918832" lvl="2">
              <a:buClr>
                <a:schemeClr val="dk1"/>
              </a:buClr>
              <a:buSzPct val="25000"/>
            </a:pPr>
            <a:r>
              <a:rPr lang="en-US" dirty="0">
                <a:solidFill>
                  <a:schemeClr val="dk1"/>
                </a:solidFill>
                <a:latin typeface="Arial"/>
                <a:ea typeface="Arial"/>
                <a:cs typeface="Arial"/>
                <a:sym typeface="Arial"/>
              </a:rPr>
              <a:t>Enter a username and password, and tap or click </a:t>
            </a:r>
            <a:r>
              <a:rPr lang="en-US" b="1" dirty="0">
                <a:solidFill>
                  <a:schemeClr val="dk1"/>
                </a:solidFill>
                <a:latin typeface="Arial"/>
                <a:ea typeface="Arial"/>
                <a:cs typeface="Arial"/>
                <a:sym typeface="Arial"/>
              </a:rPr>
              <a:t>Sign In</a:t>
            </a:r>
            <a:r>
              <a:rPr lang="en-US" dirty="0">
                <a:solidFill>
                  <a:schemeClr val="dk1"/>
                </a:solidFill>
                <a:latin typeface="Arial"/>
                <a:ea typeface="Arial"/>
                <a:cs typeface="Arial"/>
                <a:sym typeface="Arial"/>
              </a:rPr>
              <a:t>.</a:t>
            </a:r>
          </a:p>
          <a:p>
            <a:pPr marL="918832" lvl="2">
              <a:buClr>
                <a:schemeClr val="dk1"/>
              </a:buClr>
              <a:buSzPct val="25000"/>
            </a:pPr>
            <a:r>
              <a:rPr lang="en-US" dirty="0">
                <a:solidFill>
                  <a:schemeClr val="dk1"/>
                </a:solidFill>
                <a:latin typeface="Arial"/>
                <a:ea typeface="Arial"/>
                <a:cs typeface="Arial"/>
                <a:sym typeface="Arial"/>
              </a:rPr>
              <a:t>On the </a:t>
            </a:r>
            <a:r>
              <a:rPr lang="en-US" b="1" dirty="0">
                <a:solidFill>
                  <a:schemeClr val="dk1"/>
                </a:solidFill>
                <a:latin typeface="Arial"/>
                <a:ea typeface="Arial"/>
                <a:cs typeface="Arial"/>
                <a:sym typeface="Arial"/>
              </a:rPr>
              <a:t>Confirm App Self Lock </a:t>
            </a:r>
            <a:r>
              <a:rPr lang="en-US" dirty="0">
                <a:solidFill>
                  <a:schemeClr val="dk1"/>
                </a:solidFill>
                <a:latin typeface="Arial"/>
                <a:ea typeface="Arial"/>
                <a:cs typeface="Arial"/>
                <a:sym typeface="Arial"/>
              </a:rPr>
              <a:t>message, click or tap </a:t>
            </a:r>
            <a:r>
              <a:rPr lang="en-US" b="1" dirty="0">
                <a:solidFill>
                  <a:schemeClr val="dk1"/>
                </a:solidFill>
                <a:latin typeface="Arial"/>
                <a:ea typeface="Arial"/>
                <a:cs typeface="Arial"/>
                <a:sym typeface="Arial"/>
              </a:rPr>
              <a:t>Yes</a:t>
            </a:r>
            <a:r>
              <a:rPr lang="en-US" dirty="0">
                <a:solidFill>
                  <a:schemeClr val="dk1"/>
                </a:solidFill>
                <a:latin typeface="Arial"/>
                <a:ea typeface="Arial"/>
                <a:cs typeface="Arial"/>
                <a:sym typeface="Arial"/>
              </a:rPr>
              <a:t> to continue testing.</a:t>
            </a:r>
          </a:p>
          <a:p>
            <a:pPr marL="918832" lvl="2">
              <a:buClr>
                <a:schemeClr val="dk1"/>
              </a:buClr>
              <a:buSzPct val="25000"/>
            </a:pPr>
            <a:endParaRPr lang="en-US" b="1" dirty="0">
              <a:solidFill>
                <a:schemeClr val="dk1"/>
              </a:solidFill>
              <a:latin typeface="Arial"/>
              <a:ea typeface="Arial"/>
              <a:cs typeface="Arial"/>
              <a:sym typeface="Arial"/>
            </a:endParaRPr>
          </a:p>
          <a:p>
            <a:pPr>
              <a:buClr>
                <a:schemeClr val="dk1"/>
              </a:buClr>
              <a:buSzPct val="25000"/>
            </a:pPr>
            <a:r>
              <a:rPr lang="en-US" b="1" dirty="0">
                <a:solidFill>
                  <a:schemeClr val="dk1"/>
                </a:solidFill>
                <a:latin typeface="Arial"/>
                <a:ea typeface="Arial"/>
                <a:cs typeface="Arial"/>
                <a:sym typeface="Arial"/>
              </a:rPr>
              <a:t>Students that click or tap no, cannot continue testing in the secure test.</a:t>
            </a:r>
          </a:p>
          <a:p>
            <a:pPr marL="918832" lvl="2">
              <a:buClr>
                <a:schemeClr val="dk1"/>
              </a:buClr>
              <a:buSzPct val="25000"/>
            </a:pPr>
            <a:endParaRPr lang="en-US" dirty="0">
              <a:solidFill>
                <a:schemeClr val="dk1"/>
              </a:solidFill>
              <a:latin typeface="Arial"/>
              <a:ea typeface="Arial"/>
              <a:cs typeface="Arial"/>
              <a:sym typeface="Arial"/>
            </a:endParaRPr>
          </a:p>
          <a:p>
            <a:pPr marL="918832" lvl="2">
              <a:buClr>
                <a:schemeClr val="dk1"/>
              </a:buClr>
              <a:buSzPct val="25000"/>
            </a:pPr>
            <a:endParaRPr lang="en-US" dirty="0">
              <a:solidFill>
                <a:schemeClr val="dk1"/>
              </a:solidFill>
              <a:latin typeface="Arial"/>
              <a:ea typeface="Arial"/>
              <a:cs typeface="Arial"/>
              <a:sym typeface="Arial"/>
            </a:endParaRPr>
          </a:p>
          <a:p>
            <a:pPr marL="168237" indent="-168237">
              <a:buClr>
                <a:schemeClr val="dk1"/>
              </a:buClr>
              <a:buSzPct val="25000"/>
            </a:pPr>
            <a:endParaRPr lang="en-US" dirty="0">
              <a:solidFill>
                <a:schemeClr val="dk1"/>
              </a:solidFill>
              <a:latin typeface="Arial"/>
              <a:ea typeface="Arial"/>
              <a:cs typeface="Arial"/>
              <a:sym typeface="Arial"/>
            </a:endParaRPr>
          </a:p>
          <a:p>
            <a:pPr>
              <a:buClr>
                <a:schemeClr val="dk1"/>
              </a:buClr>
              <a:buSzPct val="25000"/>
            </a:pPr>
            <a:endParaRPr lang="en-US" dirty="0">
              <a:solidFill>
                <a:schemeClr val="dk1"/>
              </a:solidFill>
              <a:latin typeface="Arial"/>
              <a:ea typeface="Arial"/>
              <a:cs typeface="Arial"/>
              <a:sym typeface="Arial"/>
            </a:endParaRPr>
          </a:p>
          <a:p>
            <a:endParaRPr lang="en-US" dirty="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Picture 5" descr="ESE Logo"/>
          <p:cNvPicPr>
            <a:picLocks noChangeAspect="1"/>
          </p:cNvPicPr>
          <p:nvPr/>
        </p:nvPicPr>
        <p:blipFill>
          <a:blip r:embed="rId2" cstate="print">
            <a:lum bright="20000"/>
          </a:blip>
          <a:srcRect r="77994"/>
          <a:stretch>
            <a:fillRect/>
          </a:stretch>
        </p:blipFill>
        <p:spPr>
          <a:xfrm>
            <a:off x="5867400" y="-381000"/>
            <a:ext cx="3505200" cy="7745744"/>
          </a:xfrm>
          <a:prstGeom prst="rect">
            <a:avLst/>
          </a:prstGeom>
        </p:spPr>
      </p:pic>
      <p:sp>
        <p:nvSpPr>
          <p:cNvPr id="9" name="Title 1"/>
          <p:cNvSpPr>
            <a:spLocks noGrp="1"/>
          </p:cNvSpPr>
          <p:nvPr>
            <p:ph type="ctrTitle"/>
          </p:nvPr>
        </p:nvSpPr>
        <p:spPr>
          <a:xfrm>
            <a:off x="533400" y="990601"/>
            <a:ext cx="7772400" cy="1905000"/>
          </a:xfrm>
        </p:spPr>
        <p:txBody>
          <a:bodyPr anchor="b" anchorCtr="0"/>
          <a:lstStyle>
            <a:lvl1pPr algn="l">
              <a:defRPr/>
            </a:lvl1pPr>
          </a:lstStyle>
          <a:p>
            <a:r>
              <a:rPr lang="en-US" smtClean="0"/>
              <a:t>Click to edit Master title style</a:t>
            </a:r>
            <a:endParaRPr lang="en-US" dirty="0"/>
          </a:p>
        </p:txBody>
      </p:sp>
      <p:sp>
        <p:nvSpPr>
          <p:cNvPr id="10" name="Subtitle 2"/>
          <p:cNvSpPr>
            <a:spLocks noGrp="1"/>
          </p:cNvSpPr>
          <p:nvPr>
            <p:ph type="subTitle" idx="1"/>
          </p:nvPr>
        </p:nvSpPr>
        <p:spPr>
          <a:xfrm>
            <a:off x="533400" y="2895600"/>
            <a:ext cx="6400800" cy="1066800"/>
          </a:xfrm>
        </p:spPr>
        <p:txBody>
          <a:bodyPr anchor="t" anchorCtr="0"/>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2" descr="Massachusetts Department of Elementary and Secondary Education"/>
          <p:cNvPicPr>
            <a:picLocks noChangeAspect="1"/>
          </p:cNvPicPr>
          <p:nvPr userDrawn="1"/>
        </p:nvPicPr>
        <p:blipFill>
          <a:blip r:embed="rId3" cstate="print"/>
          <a:srcRect/>
          <a:stretch>
            <a:fillRect/>
          </a:stretch>
        </p:blipFill>
        <p:spPr bwMode="auto">
          <a:xfrm>
            <a:off x="533400" y="5562600"/>
            <a:ext cx="2714625" cy="64770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on Left Half">
    <p:spTree>
      <p:nvGrpSpPr>
        <p:cNvPr id="1" name=""/>
        <p:cNvGrpSpPr/>
        <p:nvPr/>
      </p:nvGrpSpPr>
      <p:grpSpPr>
        <a:xfrm>
          <a:off x="0" y="0"/>
          <a:ext cx="0" cy="0"/>
          <a:chOff x="0" y="0"/>
          <a:chExt cx="0" cy="0"/>
        </a:xfrm>
      </p:grpSpPr>
      <p:sp>
        <p:nvSpPr>
          <p:cNvPr id="2" name="Title 1"/>
          <p:cNvSpPr>
            <a:spLocks noGrp="1"/>
          </p:cNvSpPr>
          <p:nvPr>
            <p:ph type="title"/>
          </p:nvPr>
        </p:nvSpPr>
        <p:spPr>
          <a:xfrm>
            <a:off x="4648200" y="285750"/>
            <a:ext cx="4191000" cy="1162050"/>
          </a:xfrm>
        </p:spPr>
        <p:txBody>
          <a:bodyPr anchor="b">
            <a:noAutofit/>
          </a:bodyPr>
          <a:lstStyle>
            <a:lvl1pPr algn="l">
              <a:defRPr sz="4400" b="1"/>
            </a:lvl1pPr>
          </a:lstStyle>
          <a:p>
            <a:r>
              <a:rPr lang="en-US" smtClean="0"/>
              <a:t>Click to edit Master title style</a:t>
            </a:r>
            <a:endParaRPr lang="en-US" dirty="0"/>
          </a:p>
        </p:txBody>
      </p:sp>
      <p:sp>
        <p:nvSpPr>
          <p:cNvPr id="3" name="Content Placeholder 2"/>
          <p:cNvSpPr>
            <a:spLocks noGrp="1"/>
          </p:cNvSpPr>
          <p:nvPr>
            <p:ph idx="1"/>
          </p:nvPr>
        </p:nvSpPr>
        <p:spPr>
          <a:xfrm>
            <a:off x="0" y="0"/>
            <a:ext cx="4572000" cy="6858000"/>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3B31CE43-016E-449F-9706-26248BFC54AD}" type="datetime1">
              <a:rPr lang="en-US" smtClean="0"/>
              <a:pPr/>
              <a:t>2/14/2017</a:t>
            </a:fld>
            <a:endParaRPr lang="en-US" dirty="0"/>
          </a:p>
        </p:txBody>
      </p:sp>
      <p:sp>
        <p:nvSpPr>
          <p:cNvPr id="9" name="Slide Number Placeholder 8"/>
          <p:cNvSpPr>
            <a:spLocks noGrp="1"/>
          </p:cNvSpPr>
          <p:nvPr>
            <p:ph type="sldNum" sz="quarter" idx="11"/>
          </p:nvPr>
        </p:nvSpPr>
        <p:spPr/>
        <p:txBody>
          <a:bodyPr/>
          <a:lstStyle>
            <a:lvl1pPr algn="ctr">
              <a:defRPr/>
            </a:lvl1pPr>
          </a:lstStyle>
          <a:p>
            <a:fld id="{BD26C40E-487C-40A4-A841-8174FD7B7142}" type="slidenum">
              <a:rPr lang="en-US" smtClean="0"/>
              <a:pPr/>
              <a:t>‹#›</a:t>
            </a:fld>
            <a:endParaRPr lang="en-US" dirty="0"/>
          </a:p>
        </p:txBody>
      </p:sp>
      <p:sp>
        <p:nvSpPr>
          <p:cNvPr id="10" name="Footer Placeholder 9"/>
          <p:cNvSpPr>
            <a:spLocks noGrp="1"/>
          </p:cNvSpPr>
          <p:nvPr>
            <p:ph type="ftr" sz="quarter" idx="12"/>
          </p:nvPr>
        </p:nvSpPr>
        <p:spPr/>
        <p:txBody>
          <a:bodyPr/>
          <a:lstStyle>
            <a:lvl1pPr>
              <a:defRPr sz="1100"/>
            </a:lvl1pPr>
          </a:lstStyle>
          <a:p>
            <a:r>
              <a:rPr lang="en-US" smtClean="0"/>
              <a:t>Massachusetts Department of Elementary and Secondary Education</a:t>
            </a:r>
            <a:endParaRPr lang="en-US" dirty="0"/>
          </a:p>
        </p:txBody>
      </p:sp>
      <p:sp>
        <p:nvSpPr>
          <p:cNvPr id="12" name="Text Placeholder 11"/>
          <p:cNvSpPr>
            <a:spLocks noGrp="1"/>
          </p:cNvSpPr>
          <p:nvPr>
            <p:ph type="body" sz="quarter" idx="13"/>
          </p:nvPr>
        </p:nvSpPr>
        <p:spPr>
          <a:xfrm>
            <a:off x="4648200" y="1524000"/>
            <a:ext cx="38862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800600"/>
            <a:ext cx="76200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685800" y="612775"/>
            <a:ext cx="7620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85800" y="5367338"/>
            <a:ext cx="76200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4E7493-33A3-4197-917E-EEF3957AB252}" type="datetime1">
              <a:rPr lang="en-US" smtClean="0"/>
              <a:pPr/>
              <a:t>2/14/2017</a:t>
            </a:fld>
            <a:endParaRPr lang="en-US"/>
          </a:p>
        </p:txBody>
      </p:sp>
      <p:sp>
        <p:nvSpPr>
          <p:cNvPr id="6" name="Footer Placeholder 5"/>
          <p:cNvSpPr>
            <a:spLocks noGrp="1"/>
          </p:cNvSpPr>
          <p:nvPr>
            <p:ph type="ftr" sz="quarter" idx="11"/>
          </p:nvPr>
        </p:nvSpPr>
        <p:spPr/>
        <p:txBody>
          <a:bodyPr/>
          <a:lstStyle/>
          <a:p>
            <a:r>
              <a:rPr lang="en-US" smtClean="0"/>
              <a:t>Massachusetts Department of Elementary and Secondary Education</a:t>
            </a:r>
            <a:endParaRPr lang="en-US"/>
          </a:p>
        </p:txBody>
      </p:sp>
      <p:sp>
        <p:nvSpPr>
          <p:cNvPr id="7" name="Slide Number Placeholder 6"/>
          <p:cNvSpPr>
            <a:spLocks noGrp="1"/>
          </p:cNvSpPr>
          <p:nvPr>
            <p:ph type="sldNum" sz="quarter" idx="12"/>
          </p:nvPr>
        </p:nvSpPr>
        <p:spPr/>
        <p:txBody>
          <a:bodyPr/>
          <a:lstStyle>
            <a:lvl1pPr algn="ctr">
              <a:defRPr/>
            </a:lvl1pPr>
          </a:lstStyle>
          <a:p>
            <a:fld id="{BD26C40E-487C-40A4-A841-8174FD7B714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75A307-C7D7-48DF-9A27-B47F9B671EC5}" type="datetime1">
              <a:rPr lang="en-US" smtClean="0"/>
              <a:pPr/>
              <a:t>2/14/2017</a:t>
            </a:fld>
            <a:endParaRPr lang="en-US"/>
          </a:p>
        </p:txBody>
      </p:sp>
      <p:sp>
        <p:nvSpPr>
          <p:cNvPr id="5" name="Footer Placeholder 4"/>
          <p:cNvSpPr>
            <a:spLocks noGrp="1"/>
          </p:cNvSpPr>
          <p:nvPr>
            <p:ph type="ftr" sz="quarter" idx="11"/>
          </p:nvPr>
        </p:nvSpPr>
        <p:spPr/>
        <p:txBody>
          <a:bodyPr/>
          <a:lstStyle/>
          <a:p>
            <a:r>
              <a:rPr lang="en-US" smtClean="0"/>
              <a:t>Massachusetts Department of Elementary and Secondary Education</a:t>
            </a:r>
            <a:endParaRPr lang="en-US"/>
          </a:p>
        </p:txBody>
      </p:sp>
      <p:sp>
        <p:nvSpPr>
          <p:cNvPr id="6" name="Slide Number Placeholder 5"/>
          <p:cNvSpPr>
            <a:spLocks noGrp="1"/>
          </p:cNvSpPr>
          <p:nvPr>
            <p:ph type="sldNum" sz="quarter" idx="12"/>
          </p:nvPr>
        </p:nvSpPr>
        <p:spPr/>
        <p:txBody>
          <a:bodyPr/>
          <a:lstStyle>
            <a:lvl1pPr algn="ctr">
              <a:defRPr/>
            </a:lvl1pPr>
          </a:lstStyle>
          <a:p>
            <a:fld id="{BD26C40E-487C-40A4-A841-8174FD7B7142}"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274638"/>
            <a:ext cx="5410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6FE243-CC59-4617-A96F-54AAA96641C8}" type="datetime1">
              <a:rPr lang="en-US" smtClean="0"/>
              <a:pPr/>
              <a:t>2/14/2017</a:t>
            </a:fld>
            <a:endParaRPr lang="en-US"/>
          </a:p>
        </p:txBody>
      </p:sp>
      <p:sp>
        <p:nvSpPr>
          <p:cNvPr id="5" name="Footer Placeholder 4"/>
          <p:cNvSpPr>
            <a:spLocks noGrp="1"/>
          </p:cNvSpPr>
          <p:nvPr>
            <p:ph type="ftr" sz="quarter" idx="11"/>
          </p:nvPr>
        </p:nvSpPr>
        <p:spPr/>
        <p:txBody>
          <a:bodyPr/>
          <a:lstStyle/>
          <a:p>
            <a:r>
              <a:rPr lang="en-US" smtClean="0"/>
              <a:t>Massachusetts Department of Elementary and Secondary Education</a:t>
            </a:r>
            <a:endParaRPr lang="en-US"/>
          </a:p>
        </p:txBody>
      </p:sp>
      <p:sp>
        <p:nvSpPr>
          <p:cNvPr id="6" name="Slide Number Placeholder 5"/>
          <p:cNvSpPr>
            <a:spLocks noGrp="1"/>
          </p:cNvSpPr>
          <p:nvPr>
            <p:ph type="sldNum" sz="quarter" idx="12"/>
          </p:nvPr>
        </p:nvSpPr>
        <p:spPr/>
        <p:txBody>
          <a:bodyPr/>
          <a:lstStyle>
            <a:lvl1pPr algn="ctr">
              <a:defRPr/>
            </a:lvl1pPr>
          </a:lstStyle>
          <a:p>
            <a:fld id="{BD26C40E-487C-40A4-A841-8174FD7B714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73FCE0-82CF-4805-9DFB-E2B0729D46AD}" type="datetime1">
              <a:rPr lang="en-US" smtClean="0"/>
              <a:pPr/>
              <a:t>2/14/2017</a:t>
            </a:fld>
            <a:endParaRPr lang="en-US"/>
          </a:p>
        </p:txBody>
      </p:sp>
      <p:sp>
        <p:nvSpPr>
          <p:cNvPr id="5" name="Footer Placeholder 4"/>
          <p:cNvSpPr>
            <a:spLocks noGrp="1"/>
          </p:cNvSpPr>
          <p:nvPr>
            <p:ph type="ftr" sz="quarter" idx="11"/>
          </p:nvPr>
        </p:nvSpPr>
        <p:spPr/>
        <p:txBody>
          <a:bodyPr/>
          <a:lstStyle/>
          <a:p>
            <a:r>
              <a:rPr lang="en-US" smtClean="0"/>
              <a:t>Massachusetts Department of Elementary and Secondary Education</a:t>
            </a:r>
            <a:endParaRPr lang="en-US"/>
          </a:p>
        </p:txBody>
      </p:sp>
      <p:sp>
        <p:nvSpPr>
          <p:cNvPr id="6" name="Slide Number Placeholder 5"/>
          <p:cNvSpPr>
            <a:spLocks noGrp="1"/>
          </p:cNvSpPr>
          <p:nvPr>
            <p:ph type="sldNum" sz="quarter" idx="12"/>
          </p:nvPr>
        </p:nvSpPr>
        <p:spPr/>
        <p:txBody>
          <a:bodyPr/>
          <a:lstStyle>
            <a:lvl1pPr algn="ctr">
              <a:defRPr/>
            </a:lvl1pPr>
          </a:lstStyle>
          <a:p>
            <a:fld id="{BD26C40E-487C-40A4-A841-8174FD7B714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ubtitle,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5F4F7B-0081-4992-B1AA-BA7A5348C1F1}" type="datetime1">
              <a:rPr lang="en-US" smtClean="0"/>
              <a:pPr/>
              <a:t>2/14/2017</a:t>
            </a:fld>
            <a:endParaRPr lang="en-US"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dirty="0"/>
          </a:p>
        </p:txBody>
      </p:sp>
      <p:sp>
        <p:nvSpPr>
          <p:cNvPr id="5" name="Slide Number Placeholder 4"/>
          <p:cNvSpPr>
            <a:spLocks noGrp="1"/>
          </p:cNvSpPr>
          <p:nvPr>
            <p:ph type="sldNum" sz="quarter" idx="12"/>
          </p:nvPr>
        </p:nvSpPr>
        <p:spPr/>
        <p:txBody>
          <a:bodyPr/>
          <a:lstStyle/>
          <a:p>
            <a:fld id="{BD26C40E-487C-40A4-A841-8174FD7B7142}" type="slidenum">
              <a:rPr lang="en-US" smtClean="0"/>
              <a:pPr/>
              <a:t>‹#›</a:t>
            </a:fld>
            <a:endParaRPr lang="en-US" dirty="0"/>
          </a:p>
        </p:txBody>
      </p:sp>
      <p:sp>
        <p:nvSpPr>
          <p:cNvPr id="6" name="Text Placeholder 2"/>
          <p:cNvSpPr>
            <a:spLocks noGrp="1"/>
          </p:cNvSpPr>
          <p:nvPr>
            <p:ph type="body" idx="1"/>
          </p:nvPr>
        </p:nvSpPr>
        <p:spPr>
          <a:xfrm>
            <a:off x="609600" y="1535113"/>
            <a:ext cx="7924800" cy="6397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Content Placeholder 3"/>
          <p:cNvSpPr>
            <a:spLocks noGrp="1"/>
          </p:cNvSpPr>
          <p:nvPr>
            <p:ph sz="half" idx="2"/>
          </p:nvPr>
        </p:nvSpPr>
        <p:spPr>
          <a:xfrm>
            <a:off x="609600" y="2174875"/>
            <a:ext cx="7924800" cy="3951288"/>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pic>
        <p:nvPicPr>
          <p:cNvPr id="8" name="Picture 7" descr="ESE Logo"/>
          <p:cNvPicPr>
            <a:picLocks noChangeAspect="1"/>
          </p:cNvPicPr>
          <p:nvPr/>
        </p:nvPicPr>
        <p:blipFill>
          <a:blip r:embed="rId2" cstate="print">
            <a:lum bright="20000"/>
          </a:blip>
          <a:srcRect t="-1145" r="79429" b="6542"/>
          <a:stretch>
            <a:fillRect/>
          </a:stretch>
        </p:blipFill>
        <p:spPr>
          <a:xfrm>
            <a:off x="6895187" y="1828800"/>
            <a:ext cx="2248812" cy="5029200"/>
          </a:xfrm>
          <a:prstGeom prst="rect">
            <a:avLst/>
          </a:prstGeom>
        </p:spPr>
      </p:pic>
      <p:sp>
        <p:nvSpPr>
          <p:cNvPr id="10" name="Title 1"/>
          <p:cNvSpPr>
            <a:spLocks noGrp="1"/>
          </p:cNvSpPr>
          <p:nvPr>
            <p:ph type="title"/>
          </p:nvPr>
        </p:nvSpPr>
        <p:spPr>
          <a:xfrm>
            <a:off x="685800" y="2209800"/>
            <a:ext cx="6781800" cy="2895600"/>
          </a:xfrm>
        </p:spPr>
        <p:txBody>
          <a:bodyPr anchor="b" anchorCtr="0">
            <a:noAutofit/>
          </a:bodyPr>
          <a:lstStyle>
            <a:lvl1pPr algn="l">
              <a:defRPr lang="en-US" sz="4400" kern="1200">
                <a:solidFill>
                  <a:schemeClr val="tx1"/>
                </a:solidFill>
                <a:latin typeface="+mj-lt"/>
                <a:ea typeface="+mj-ea"/>
                <a:cs typeface="+mj-cs"/>
              </a:defRPr>
            </a:lvl1pPr>
          </a:lstStyle>
          <a:p>
            <a:r>
              <a:rPr lang="en-US" smtClean="0"/>
              <a:t>Click to edit Master title style</a:t>
            </a:r>
            <a:endParaRPr lang="en-US" dirty="0"/>
          </a:p>
        </p:txBody>
      </p:sp>
      <p:sp>
        <p:nvSpPr>
          <p:cNvPr id="11" name="Text Placeholder 2"/>
          <p:cNvSpPr>
            <a:spLocks noGrp="1"/>
          </p:cNvSpPr>
          <p:nvPr>
            <p:ph type="body" idx="1"/>
          </p:nvPr>
        </p:nvSpPr>
        <p:spPr>
          <a:xfrm>
            <a:off x="685800" y="5105401"/>
            <a:ext cx="6781800" cy="685800"/>
          </a:xfrm>
        </p:spPr>
        <p:txBody>
          <a:bodyPr anchor="t" anchorCtr="0"/>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6" name="Picture 2" descr="Massachusetts Department of Elementary and Secondary Education"/>
          <p:cNvPicPr>
            <a:picLocks noChangeAspect="1"/>
          </p:cNvPicPr>
          <p:nvPr userDrawn="1"/>
        </p:nvPicPr>
        <p:blipFill>
          <a:blip r:embed="rId3" cstate="print"/>
          <a:srcRect/>
          <a:stretch>
            <a:fillRect/>
          </a:stretch>
        </p:blipFill>
        <p:spPr bwMode="auto">
          <a:xfrm>
            <a:off x="4800600" y="6019800"/>
            <a:ext cx="2514600" cy="599975"/>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Picture">
    <p:spTree>
      <p:nvGrpSpPr>
        <p:cNvPr id="1" name=""/>
        <p:cNvGrpSpPr/>
        <p:nvPr/>
      </p:nvGrpSpPr>
      <p:grpSpPr>
        <a:xfrm>
          <a:off x="0" y="0"/>
          <a:ext cx="0" cy="0"/>
          <a:chOff x="0" y="0"/>
          <a:chExt cx="0" cy="0"/>
        </a:xfrm>
      </p:grpSpPr>
      <p:pic>
        <p:nvPicPr>
          <p:cNvPr id="8" name="Picture 7" descr="ESE Logo"/>
          <p:cNvPicPr>
            <a:picLocks noChangeAspect="1"/>
          </p:cNvPicPr>
          <p:nvPr/>
        </p:nvPicPr>
        <p:blipFill>
          <a:blip r:embed="rId2" cstate="print">
            <a:lum bright="20000"/>
          </a:blip>
          <a:srcRect t="-1145" r="79429" b="6542"/>
          <a:stretch>
            <a:fillRect/>
          </a:stretch>
        </p:blipFill>
        <p:spPr>
          <a:xfrm>
            <a:off x="6895187" y="1828800"/>
            <a:ext cx="2248812" cy="5029200"/>
          </a:xfrm>
          <a:prstGeom prst="rect">
            <a:avLst/>
          </a:prstGeom>
        </p:spPr>
      </p:pic>
      <p:sp>
        <p:nvSpPr>
          <p:cNvPr id="10" name="Title 1"/>
          <p:cNvSpPr>
            <a:spLocks noGrp="1"/>
          </p:cNvSpPr>
          <p:nvPr>
            <p:ph type="title"/>
          </p:nvPr>
        </p:nvSpPr>
        <p:spPr>
          <a:xfrm>
            <a:off x="685800" y="2209800"/>
            <a:ext cx="6781800" cy="2895600"/>
          </a:xfrm>
        </p:spPr>
        <p:txBody>
          <a:bodyPr anchor="b" anchorCtr="0">
            <a:noAutofit/>
          </a:bodyPr>
          <a:lstStyle>
            <a:lvl1pPr algn="l">
              <a:defRPr lang="en-US" sz="4400" kern="1200">
                <a:solidFill>
                  <a:schemeClr val="tx1"/>
                </a:solidFill>
                <a:latin typeface="+mj-lt"/>
                <a:ea typeface="+mj-ea"/>
                <a:cs typeface="+mj-cs"/>
              </a:defRPr>
            </a:lvl1pPr>
          </a:lstStyle>
          <a:p>
            <a:r>
              <a:rPr lang="en-US" smtClean="0"/>
              <a:t>Click to edit Master title style</a:t>
            </a:r>
            <a:endParaRPr lang="en-US" dirty="0"/>
          </a:p>
        </p:txBody>
      </p:sp>
      <p:sp>
        <p:nvSpPr>
          <p:cNvPr id="11" name="Text Placeholder 2"/>
          <p:cNvSpPr>
            <a:spLocks noGrp="1"/>
          </p:cNvSpPr>
          <p:nvPr>
            <p:ph type="body" idx="1"/>
          </p:nvPr>
        </p:nvSpPr>
        <p:spPr>
          <a:xfrm>
            <a:off x="685800" y="5105401"/>
            <a:ext cx="6781800" cy="685800"/>
          </a:xfrm>
        </p:spPr>
        <p:txBody>
          <a:bodyPr anchor="t" anchorCtr="0"/>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3" name="Content Placeholder 12"/>
          <p:cNvSpPr>
            <a:spLocks noGrp="1"/>
          </p:cNvSpPr>
          <p:nvPr>
            <p:ph sz="quarter" idx="10"/>
          </p:nvPr>
        </p:nvSpPr>
        <p:spPr>
          <a:xfrm>
            <a:off x="685800" y="381000"/>
            <a:ext cx="67818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9" name="Picture 2" descr="Massachusetts Department of Elementary and Secondary Education"/>
          <p:cNvPicPr>
            <a:picLocks noChangeAspect="1"/>
          </p:cNvPicPr>
          <p:nvPr userDrawn="1"/>
        </p:nvPicPr>
        <p:blipFill>
          <a:blip r:embed="rId3" cstate="print"/>
          <a:srcRect/>
          <a:stretch>
            <a:fillRect/>
          </a:stretch>
        </p:blipFill>
        <p:spPr bwMode="auto">
          <a:xfrm>
            <a:off x="4800600" y="6019800"/>
            <a:ext cx="2514600" cy="599975"/>
          </a:xfrm>
          <a:prstGeom prst="rect">
            <a:avLst/>
          </a:prstGeom>
          <a:noFill/>
          <a:ln w="9525">
            <a:noFill/>
            <a:miter lim="800000"/>
            <a:headEnd/>
            <a:tailEnd/>
          </a:ln>
        </p:spPr>
      </p:pic>
    </p:spTree>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240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24400" y="15240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C8B71EE-B44A-4B18-9AB0-96D87421065F}" type="datetime1">
              <a:rPr lang="en-US" smtClean="0"/>
              <a:pPr/>
              <a:t>2/14/2017</a:t>
            </a:fld>
            <a:endParaRPr lang="en-US"/>
          </a:p>
        </p:txBody>
      </p:sp>
      <p:sp>
        <p:nvSpPr>
          <p:cNvPr id="6" name="Footer Placeholder 5"/>
          <p:cNvSpPr>
            <a:spLocks noGrp="1"/>
          </p:cNvSpPr>
          <p:nvPr>
            <p:ph type="ftr" sz="quarter" idx="11"/>
          </p:nvPr>
        </p:nvSpPr>
        <p:spPr/>
        <p:txBody>
          <a:bodyPr/>
          <a:lstStyle/>
          <a:p>
            <a:r>
              <a:rPr lang="en-US" smtClean="0"/>
              <a:t>Massachusetts Department of Elementary and Secondary Education</a:t>
            </a:r>
            <a:endParaRPr lang="en-US"/>
          </a:p>
        </p:txBody>
      </p:sp>
      <p:sp>
        <p:nvSpPr>
          <p:cNvPr id="7" name="Slide Number Placeholder 6"/>
          <p:cNvSpPr>
            <a:spLocks noGrp="1"/>
          </p:cNvSpPr>
          <p:nvPr>
            <p:ph type="sldNum" sz="quarter" idx="12"/>
          </p:nvPr>
        </p:nvSpPr>
        <p:spPr/>
        <p:txBody>
          <a:bodyPr/>
          <a:lstStyle>
            <a:lvl1pPr algn="ctr">
              <a:defRPr/>
            </a:lvl1pPr>
          </a:lstStyle>
          <a:p>
            <a:fld id="{BD26C40E-487C-40A4-A841-8174FD7B714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3810000" cy="6397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3810000" cy="3951288"/>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22904" y="1535113"/>
            <a:ext cx="3811496" cy="6397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2904" y="2174875"/>
            <a:ext cx="3811496" cy="3951288"/>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1AD7733-F36D-4647-94D7-3A813009224E}" type="datetime1">
              <a:rPr lang="en-US" smtClean="0"/>
              <a:pPr/>
              <a:t>2/14/2017</a:t>
            </a:fld>
            <a:endParaRPr lang="en-US"/>
          </a:p>
        </p:txBody>
      </p:sp>
      <p:sp>
        <p:nvSpPr>
          <p:cNvPr id="8" name="Footer Placeholder 7"/>
          <p:cNvSpPr>
            <a:spLocks noGrp="1"/>
          </p:cNvSpPr>
          <p:nvPr>
            <p:ph type="ftr" sz="quarter" idx="11"/>
          </p:nvPr>
        </p:nvSpPr>
        <p:spPr/>
        <p:txBody>
          <a:bodyPr/>
          <a:lstStyle/>
          <a:p>
            <a:r>
              <a:rPr lang="en-US" smtClean="0"/>
              <a:t>Massachusetts Department of Elementary and Secondary Education</a:t>
            </a:r>
            <a:endParaRPr lang="en-US"/>
          </a:p>
        </p:txBody>
      </p:sp>
      <p:sp>
        <p:nvSpPr>
          <p:cNvPr id="9" name="Slide Number Placeholder 8"/>
          <p:cNvSpPr>
            <a:spLocks noGrp="1"/>
          </p:cNvSpPr>
          <p:nvPr>
            <p:ph type="sldNum" sz="quarter" idx="12"/>
          </p:nvPr>
        </p:nvSpPr>
        <p:spPr/>
        <p:txBody>
          <a:bodyPr/>
          <a:lstStyle>
            <a:lvl1pPr algn="ctr">
              <a:defRPr/>
            </a:lvl1pPr>
          </a:lstStyle>
          <a:p>
            <a:fld id="{BD26C40E-487C-40A4-A841-8174FD7B714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DBA47D-CCBB-410C-ABA0-8A0D02B57B23}" type="datetime1">
              <a:rPr lang="en-US" smtClean="0"/>
              <a:pPr/>
              <a:t>2/14/2017</a:t>
            </a:fld>
            <a:endParaRPr lang="en-US"/>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lvl1pPr algn="ctr">
              <a:defRPr/>
            </a:lvl1pPr>
          </a:lstStyle>
          <a:p>
            <a:fld id="{BD26C40E-487C-40A4-A841-8174FD7B714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D1942B-042A-4609-9073-EEA1CBC01FF6}" type="datetime1">
              <a:rPr lang="en-US" smtClean="0"/>
              <a:pPr/>
              <a:t>2/14/2017</a:t>
            </a:fld>
            <a:endParaRPr lang="en-US"/>
          </a:p>
        </p:txBody>
      </p:sp>
      <p:sp>
        <p:nvSpPr>
          <p:cNvPr id="3" name="Footer Placeholder 2"/>
          <p:cNvSpPr>
            <a:spLocks noGrp="1"/>
          </p:cNvSpPr>
          <p:nvPr>
            <p:ph type="ftr" sz="quarter" idx="11"/>
          </p:nvPr>
        </p:nvSpPr>
        <p:spPr/>
        <p:txBody>
          <a:bodyPr/>
          <a:lstStyle/>
          <a:p>
            <a:r>
              <a:rPr lang="en-US" smtClean="0"/>
              <a:t>Massachusetts Department of Elementary and Secondary Education</a:t>
            </a:r>
            <a:endParaRPr lang="en-US"/>
          </a:p>
        </p:txBody>
      </p:sp>
      <p:sp>
        <p:nvSpPr>
          <p:cNvPr id="4" name="Slide Number Placeholder 3"/>
          <p:cNvSpPr>
            <a:spLocks noGrp="1"/>
          </p:cNvSpPr>
          <p:nvPr>
            <p:ph type="sldNum" sz="quarter" idx="12"/>
          </p:nvPr>
        </p:nvSpPr>
        <p:spPr/>
        <p:txBody>
          <a:bodyPr/>
          <a:lstStyle>
            <a:lvl1pPr algn="ctr">
              <a:defRPr/>
            </a:lvl1pPr>
          </a:lstStyle>
          <a:p>
            <a:fld id="{BD26C40E-487C-40A4-A841-8174FD7B714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ESE_StarLogo_2881_1401_transparent_color.gif"/>
          <p:cNvPicPr>
            <a:picLocks noChangeAspect="1"/>
          </p:cNvPicPr>
          <p:nvPr/>
        </p:nvPicPr>
        <p:blipFill>
          <a:blip r:embed="rId15" cstate="print">
            <a:lum bright="40000"/>
          </a:blip>
          <a:srcRect r="76032"/>
          <a:stretch>
            <a:fillRect/>
          </a:stretch>
        </p:blipFill>
        <p:spPr>
          <a:xfrm>
            <a:off x="8258088" y="4953000"/>
            <a:ext cx="914400" cy="1905000"/>
          </a:xfrm>
          <a:prstGeom prst="rect">
            <a:avLst/>
          </a:prstGeom>
        </p:spPr>
      </p:pic>
      <p:pic>
        <p:nvPicPr>
          <p:cNvPr id="8" name="Picture 7" descr="ESE_StarLogo_2881_1401_transparent_color.gif"/>
          <p:cNvPicPr>
            <a:picLocks noChangeAspect="1"/>
          </p:cNvPicPr>
          <p:nvPr/>
        </p:nvPicPr>
        <p:blipFill>
          <a:blip r:embed="rId15" cstate="print">
            <a:lum bright="40000"/>
          </a:blip>
          <a:srcRect r="76032"/>
          <a:stretch>
            <a:fillRect/>
          </a:stretch>
        </p:blipFill>
        <p:spPr>
          <a:xfrm>
            <a:off x="8258088" y="4953000"/>
            <a:ext cx="914400" cy="1905000"/>
          </a:xfrm>
          <a:prstGeom prst="rect">
            <a:avLst/>
          </a:prstGeom>
        </p:spPr>
      </p:pic>
      <p:pic>
        <p:nvPicPr>
          <p:cNvPr id="7" name="Picture 6" descr="ESE Logo"/>
          <p:cNvPicPr>
            <a:picLocks noChangeAspect="1"/>
          </p:cNvPicPr>
          <p:nvPr/>
        </p:nvPicPr>
        <p:blipFill>
          <a:blip r:embed="rId15" cstate="print">
            <a:lum bright="40000"/>
          </a:blip>
          <a:srcRect r="76032"/>
          <a:stretch>
            <a:fillRect/>
          </a:stretch>
        </p:blipFill>
        <p:spPr>
          <a:xfrm>
            <a:off x="8258088" y="4953000"/>
            <a:ext cx="914400" cy="1905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524000"/>
            <a:ext cx="7924800" cy="46021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58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522371-60CA-4147-A4C9-1D7022A867E1}" type="datetime1">
              <a:rPr lang="en-US" smtClean="0"/>
              <a:pPr/>
              <a:t>2/14/2017</a:t>
            </a:fld>
            <a:endParaRPr lang="en-US" dirty="0"/>
          </a:p>
        </p:txBody>
      </p:sp>
      <p:sp>
        <p:nvSpPr>
          <p:cNvPr id="5" name="Footer Placeholder 4"/>
          <p:cNvSpPr>
            <a:spLocks noGrp="1"/>
          </p:cNvSpPr>
          <p:nvPr>
            <p:ph type="ftr" sz="quarter" idx="3"/>
          </p:nvPr>
        </p:nvSpPr>
        <p:spPr>
          <a:xfrm>
            <a:off x="3124200" y="6356350"/>
            <a:ext cx="5410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smtClean="0"/>
              <a:t>Massachusetts Department of Elementary and Secondary Education</a:t>
            </a:r>
            <a:endParaRPr lang="en-US" dirty="0"/>
          </a:p>
        </p:txBody>
      </p:sp>
      <p:sp>
        <p:nvSpPr>
          <p:cNvPr id="6" name="Slide Number Placeholder 5"/>
          <p:cNvSpPr>
            <a:spLocks noGrp="1"/>
          </p:cNvSpPr>
          <p:nvPr>
            <p:ph type="sldNum" sz="quarter" idx="4"/>
          </p:nvPr>
        </p:nvSpPr>
        <p:spPr>
          <a:xfrm>
            <a:off x="8486688" y="5257800"/>
            <a:ext cx="533400" cy="457200"/>
          </a:xfrm>
          <a:prstGeom prst="rect">
            <a:avLst/>
          </a:prstGeom>
        </p:spPr>
        <p:txBody>
          <a:bodyPr vert="horz" lIns="91440" tIns="45720" rIns="91440" bIns="45720" rtlCol="0" anchor="ctr"/>
          <a:lstStyle>
            <a:lvl1pPr algn="ctr">
              <a:defRPr sz="1600">
                <a:solidFill>
                  <a:schemeClr val="tx1">
                    <a:tint val="75000"/>
                  </a:schemeClr>
                </a:solidFill>
                <a:latin typeface="+mj-lt"/>
              </a:defRPr>
            </a:lvl1pPr>
          </a:lstStyle>
          <a:p>
            <a:fld id="{BD26C40E-487C-40A4-A841-8174FD7B714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Lst>
  <p:hf hd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Wingdings 2" pitchFamily="18" charset="2"/>
        <a:buChar char=""/>
        <a:defRPr sz="2800" kern="1200">
          <a:solidFill>
            <a:schemeClr val="tx1"/>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chemeClr val="accent1"/>
        </a:buClr>
        <a:buFont typeface="Wingdings 2" pitchFamily="18" charset="2"/>
        <a:buChar char="ê"/>
        <a:defRPr sz="2400" kern="1200">
          <a:solidFill>
            <a:schemeClr val="tx1"/>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mcas@doe.mass.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support.assessment.pearson.com/display/TN/Find+SRF+and+Log+File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trng-mcas.pearsonaccessnext.co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mcas.pearsonaccessnext.com/"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support.assessment.pearson.com/display/TN/TestNav+System+Requirements" TargetMode="External"/><Relationship Id="rId7" Type="http://schemas.openxmlformats.org/officeDocument/2006/relationships/hyperlink" Target="http://download.testnav.co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www.doe.mass.edu/mcas/testadmin/NextGenMCAS-TechSpecs.pdf" TargetMode="External"/><Relationship Id="rId5" Type="http://schemas.openxmlformats.org/officeDocument/2006/relationships/hyperlink" Target="http://mcas.pearsonsupport.com/technology-setup/" TargetMode="External"/><Relationship Id="rId4" Type="http://schemas.openxmlformats.org/officeDocument/2006/relationships/hyperlink" Target="https://support.assessment.pearson.com/display/TN/ProctorCache+System+Requirements"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support.assessment.pearson.com/display/TN/Early+Warning+System+Triggers" TargetMode="External"/><Relationship Id="rId2" Type="http://schemas.openxmlformats.org/officeDocument/2006/relationships/hyperlink" Target="https://support.assessment.pearson.com/display/TN/Error+Codes" TargetMode="External"/><Relationship Id="rId1" Type="http://schemas.openxmlformats.org/officeDocument/2006/relationships/slideLayout" Target="../slideLayouts/slideLayout2.xml"/><Relationship Id="rId4" Type="http://schemas.openxmlformats.org/officeDocument/2006/relationships/hyperlink" Target="https://support.assessment.pearson.com/display/TN/Find+SRF+and+Log+Files"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mcas.pearsonsupport.com/technology-setup"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mcas.pearsonaccessnext.com/customer/index.action"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mailto:mcas@measuredprogress.org"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mailto:mcas@doe.mass.ed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752600"/>
            <a:ext cx="7772400" cy="1905000"/>
          </a:xfrm>
        </p:spPr>
        <p:txBody>
          <a:bodyPr>
            <a:normAutofit fontScale="90000"/>
          </a:bodyPr>
          <a:lstStyle/>
          <a:p>
            <a:r>
              <a:rPr lang="en-US" dirty="0" smtClean="0"/>
              <a:t>MCAS Grades 3-8 </a:t>
            </a:r>
            <a:br>
              <a:rPr lang="en-US" dirty="0" smtClean="0"/>
            </a:br>
            <a:r>
              <a:rPr lang="en-US" dirty="0" smtClean="0"/>
              <a:t>Computer-Based Testing </a:t>
            </a:r>
            <a:br>
              <a:rPr lang="en-US" dirty="0" smtClean="0"/>
            </a:br>
            <a:r>
              <a:rPr lang="en-US" dirty="0" smtClean="0"/>
              <a:t>Pre-Administration Tasks for Technology Staff</a:t>
            </a:r>
            <a:endParaRPr lang="en-US" dirty="0"/>
          </a:p>
        </p:txBody>
      </p:sp>
      <p:sp>
        <p:nvSpPr>
          <p:cNvPr id="3" name="Subtitle 2"/>
          <p:cNvSpPr>
            <a:spLocks noGrp="1"/>
          </p:cNvSpPr>
          <p:nvPr>
            <p:ph type="subTitle" idx="1"/>
          </p:nvPr>
        </p:nvSpPr>
        <p:spPr>
          <a:xfrm>
            <a:off x="533400" y="3733800"/>
            <a:ext cx="6400800" cy="1066800"/>
          </a:xfrm>
        </p:spPr>
        <p:txBody>
          <a:bodyPr/>
          <a:lstStyle/>
          <a:p>
            <a:r>
              <a:rPr lang="en-US" dirty="0" smtClean="0"/>
              <a:t>February 9, 2017</a:t>
            </a:r>
          </a:p>
          <a:p>
            <a:endParaRPr lang="en-US" dirty="0"/>
          </a:p>
        </p:txBody>
      </p:sp>
      <p:sp>
        <p:nvSpPr>
          <p:cNvPr id="4" name="Subtitle 2"/>
          <p:cNvSpPr txBox="1">
            <a:spLocks/>
          </p:cNvSpPr>
          <p:nvPr/>
        </p:nvSpPr>
        <p:spPr>
          <a:xfrm>
            <a:off x="457200" y="4495800"/>
            <a:ext cx="6400800" cy="1066800"/>
          </a:xfrm>
          <a:prstGeom prst="rect">
            <a:avLst/>
          </a:prstGeom>
        </p:spPr>
        <p:txBody>
          <a:bodyPr vert="horz" lIns="91440" tIns="45720" rIns="91440" bIns="45720" rtlCol="0" anchor="t" anchorCtr="0">
            <a:normAutofit fontScale="70000" lnSpcReduction="20000"/>
          </a:bodyPr>
          <a:lstStyle/>
          <a:p>
            <a:pPr marL="0" marR="0" lvl="0" indent="0" algn="l" defTabSz="914400" rtl="0" eaLnBrk="1" fontAlgn="auto" latinLnBrk="0" hangingPunct="1">
              <a:lnSpc>
                <a:spcPct val="100000"/>
              </a:lnSpc>
              <a:spcBef>
                <a:spcPct val="20000"/>
              </a:spcBef>
              <a:spcAft>
                <a:spcPts val="0"/>
              </a:spcAft>
              <a:buClr>
                <a:schemeClr val="accent1"/>
              </a:buClr>
              <a:buSzTx/>
              <a:buFont typeface="Wingdings 2" pitchFamily="18" charset="2"/>
              <a:buNone/>
              <a:tabLst/>
              <a:defRPr/>
            </a:pPr>
            <a:r>
              <a:rPr lang="en-US" sz="2800" dirty="0" smtClean="0">
                <a:solidFill>
                  <a:schemeClr val="accent1"/>
                </a:solidFill>
                <a:latin typeface="Tahoma" pitchFamily="34" charset="0"/>
                <a:ea typeface="Tahoma" pitchFamily="34" charset="0"/>
                <a:cs typeface="Tahoma" pitchFamily="34" charset="0"/>
              </a:rPr>
              <a:t>This session will start at approximately 1:00PM and will be recorded and available with 24 hours of the conclusion by emailing </a:t>
            </a:r>
            <a:r>
              <a:rPr lang="en-US" sz="2800" dirty="0" smtClean="0">
                <a:solidFill>
                  <a:schemeClr val="accent1"/>
                </a:solidFill>
                <a:latin typeface="Tahoma" pitchFamily="34" charset="0"/>
                <a:ea typeface="Tahoma" pitchFamily="34" charset="0"/>
                <a:cs typeface="Tahoma" pitchFamily="34" charset="0"/>
                <a:hlinkClick r:id="rId2"/>
              </a:rPr>
              <a:t>mcas@doe.mass.edu</a:t>
            </a:r>
            <a:r>
              <a:rPr lang="en-US" sz="2800" dirty="0" smtClean="0">
                <a:solidFill>
                  <a:schemeClr val="accent1"/>
                </a:solidFill>
                <a:latin typeface="Tahoma" pitchFamily="34" charset="0"/>
                <a:ea typeface="Tahoma" pitchFamily="34" charset="0"/>
                <a:cs typeface="Tahoma" pitchFamily="34" charset="0"/>
              </a:rPr>
              <a:t>. </a:t>
            </a:r>
            <a:endParaRPr kumimoji="0" lang="en-US" sz="2800" b="0" i="0" u="none" strike="noStrike" kern="1200" cap="none" spc="0" normalizeH="0" baseline="0" noProof="0" dirty="0" smtClean="0">
              <a:ln>
                <a:noFill/>
              </a:ln>
              <a:solidFill>
                <a:schemeClr val="accent1"/>
              </a:solidFill>
              <a:effectLst/>
              <a:uLnTx/>
              <a:uFillTx/>
              <a:latin typeface="Tahoma" pitchFamily="34" charset="0"/>
              <a:ea typeface="Tahoma" pitchFamily="34" charset="0"/>
              <a:cs typeface="Tahoma" pitchFamily="34" charset="0"/>
            </a:endParaRPr>
          </a:p>
          <a:p>
            <a:pPr marL="0" marR="0" lvl="0" indent="0" algn="l" defTabSz="914400" rtl="0" eaLnBrk="1" fontAlgn="auto" latinLnBrk="0" hangingPunct="1">
              <a:lnSpc>
                <a:spcPct val="100000"/>
              </a:lnSpc>
              <a:spcBef>
                <a:spcPct val="20000"/>
              </a:spcBef>
              <a:spcAft>
                <a:spcPts val="0"/>
              </a:spcAft>
              <a:buClr>
                <a:schemeClr val="accent1"/>
              </a:buClr>
              <a:buSzTx/>
              <a:buFont typeface="Wingdings 2" pitchFamily="18" charset="2"/>
              <a:buNone/>
              <a:tabLst/>
              <a:defRPr/>
            </a:pPr>
            <a:endParaRPr kumimoji="0" lang="en-US" sz="2800" b="0" i="0" u="none" strike="noStrike" kern="1200" cap="none" spc="0" normalizeH="0" baseline="0" noProof="0" dirty="0">
              <a:ln>
                <a:noFill/>
              </a:ln>
              <a:solidFill>
                <a:schemeClr val="tx1">
                  <a:tint val="75000"/>
                </a:schemeClr>
              </a:solidFill>
              <a:effectLst/>
              <a:uLnTx/>
              <a:uFillTx/>
              <a:latin typeface="Tahoma" pitchFamily="34" charset="0"/>
              <a:ea typeface="Tahoma" pitchFamily="34" charset="0"/>
              <a:cs typeface="Tahoma"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Windows, OS X, and Linux Requirements for </a:t>
            </a:r>
            <a:r>
              <a:rPr lang="en-US" dirty="0" err="1" smtClean="0"/>
              <a:t>TestNav</a:t>
            </a:r>
            <a:r>
              <a:rPr lang="en-US" dirty="0" smtClean="0"/>
              <a:t> App</a:t>
            </a:r>
            <a:endParaRPr lang="en-US" dirty="0"/>
          </a:p>
        </p:txBody>
      </p:sp>
      <p:graphicFrame>
        <p:nvGraphicFramePr>
          <p:cNvPr id="7" name="Content Placeholder 6"/>
          <p:cNvGraphicFramePr>
            <a:graphicFrameLocks noGrp="1"/>
          </p:cNvGraphicFramePr>
          <p:nvPr>
            <p:ph idx="1"/>
          </p:nvPr>
        </p:nvGraphicFramePr>
        <p:xfrm>
          <a:off x="2819400" y="1539462"/>
          <a:ext cx="6172200" cy="5089938"/>
        </p:xfrm>
        <a:graphic>
          <a:graphicData uri="http://schemas.openxmlformats.org/drawingml/2006/table">
            <a:tbl>
              <a:tblPr firstRow="1" bandRow="1">
                <a:tableStyleId>{69012ECD-51FC-41F1-AA8D-1B2483CD663E}</a:tableStyleId>
              </a:tblPr>
              <a:tblGrid>
                <a:gridCol w="1711919">
                  <a:extLst>
                    <a:ext uri="{9D8B030D-6E8A-4147-A177-3AD203B41FA5}">
                      <a16:colId xmlns:a16="http://schemas.microsoft.com/office/drawing/2014/main" val="20000"/>
                    </a:ext>
                  </a:extLst>
                </a:gridCol>
                <a:gridCol w="1491589">
                  <a:extLst>
                    <a:ext uri="{9D8B030D-6E8A-4147-A177-3AD203B41FA5}">
                      <a16:colId xmlns:a16="http://schemas.microsoft.com/office/drawing/2014/main" val="20001"/>
                    </a:ext>
                  </a:extLst>
                </a:gridCol>
                <a:gridCol w="1525839">
                  <a:extLst>
                    <a:ext uri="{9D8B030D-6E8A-4147-A177-3AD203B41FA5}">
                      <a16:colId xmlns:a16="http://schemas.microsoft.com/office/drawing/2014/main" val="20002"/>
                    </a:ext>
                  </a:extLst>
                </a:gridCol>
                <a:gridCol w="1442853">
                  <a:extLst>
                    <a:ext uri="{9D8B030D-6E8A-4147-A177-3AD203B41FA5}">
                      <a16:colId xmlns:a16="http://schemas.microsoft.com/office/drawing/2014/main" val="20003"/>
                    </a:ext>
                  </a:extLst>
                </a:gridCol>
              </a:tblGrid>
              <a:tr h="480171">
                <a:tc>
                  <a:txBody>
                    <a:bodyPr/>
                    <a:lstStyle/>
                    <a:p>
                      <a:pPr algn="ctr"/>
                      <a:r>
                        <a:rPr lang="en-US" sz="1600" dirty="0" smtClean="0"/>
                        <a:t>Requirements</a:t>
                      </a:r>
                      <a:endParaRPr lang="en-US" sz="16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600" dirty="0" smtClean="0"/>
                        <a:t>Windows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600" dirty="0" smtClean="0"/>
                        <a:t>OS</a:t>
                      </a:r>
                      <a:r>
                        <a:rPr lang="en-US" sz="1600" baseline="0" dirty="0" smtClean="0"/>
                        <a:t> X</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600" dirty="0" smtClean="0"/>
                        <a:t>Linux</a:t>
                      </a:r>
                      <a:endParaRPr lang="en-US" sz="16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065586">
                <a:tc>
                  <a:txBody>
                    <a:bodyPr/>
                    <a:lstStyle/>
                    <a:p>
                      <a:pPr algn="ctr"/>
                      <a:r>
                        <a:rPr lang="en-US" sz="1600" b="1" dirty="0" smtClean="0">
                          <a:solidFill>
                            <a:schemeClr val="bg1"/>
                          </a:solidFill>
                        </a:rPr>
                        <a:t>Supported devices</a:t>
                      </a:r>
                      <a:endParaRPr lang="en-US" sz="1600" b="1" dirty="0">
                        <a:solidFill>
                          <a:schemeClr val="bg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US" sz="1400" dirty="0" smtClean="0"/>
                        <a:t>Desktops</a:t>
                      </a:r>
                    </a:p>
                    <a:p>
                      <a:r>
                        <a:rPr lang="en-US" sz="1400" dirty="0" smtClean="0"/>
                        <a:t>Laptops</a:t>
                      </a:r>
                    </a:p>
                    <a:p>
                      <a:r>
                        <a:rPr lang="en-US" sz="1400" dirty="0" smtClean="0"/>
                        <a:t>Tablets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Desktops</a:t>
                      </a:r>
                    </a:p>
                    <a:p>
                      <a:r>
                        <a:rPr lang="en-US" sz="1400" dirty="0" smtClean="0"/>
                        <a:t>Laptops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Desktops</a:t>
                      </a:r>
                    </a:p>
                    <a:p>
                      <a:r>
                        <a:rPr lang="en-US" sz="1400" dirty="0" smtClean="0"/>
                        <a:t>Laptops</a:t>
                      </a:r>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80171">
                <a:tc>
                  <a:txBody>
                    <a:bodyPr/>
                    <a:lstStyle/>
                    <a:p>
                      <a:pPr algn="ctr"/>
                      <a:r>
                        <a:rPr lang="en-US" sz="1600" b="1" dirty="0" smtClean="0">
                          <a:solidFill>
                            <a:schemeClr val="bg1"/>
                          </a:solidFill>
                        </a:rPr>
                        <a:t>Processor</a:t>
                      </a:r>
                      <a:endParaRPr lang="en-US" sz="1600" b="1" dirty="0">
                        <a:solidFill>
                          <a:schemeClr val="bg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US" sz="1400" dirty="0" smtClean="0"/>
                        <a:t>x86/x32 and x64</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Intel-based</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x86/x32 and x64</a:t>
                      </a:r>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697044">
                <a:tc>
                  <a:txBody>
                    <a:bodyPr/>
                    <a:lstStyle/>
                    <a:p>
                      <a:pPr algn="ctr"/>
                      <a:r>
                        <a:rPr lang="en-US" sz="1600" b="1" dirty="0" smtClean="0">
                          <a:solidFill>
                            <a:schemeClr val="bg1"/>
                          </a:solidFill>
                        </a:rPr>
                        <a:t>Memory</a:t>
                      </a:r>
                      <a:endParaRPr lang="en-US" sz="1600" b="1" dirty="0">
                        <a:solidFill>
                          <a:schemeClr val="bg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US" sz="1400" dirty="0" smtClean="0"/>
                        <a:t>Recommended: 1GB RAM</a:t>
                      </a:r>
                    </a:p>
                    <a:p>
                      <a:endParaRPr lang="en-US" sz="1400" dirty="0" smtClean="0"/>
                    </a:p>
                    <a:p>
                      <a:r>
                        <a:rPr lang="en-US" sz="1400" dirty="0" smtClean="0"/>
                        <a:t>Minimum:</a:t>
                      </a:r>
                    </a:p>
                    <a:p>
                      <a:r>
                        <a:rPr lang="en-US" sz="1400" dirty="0" smtClean="0"/>
                        <a:t>512MB</a:t>
                      </a:r>
                      <a:r>
                        <a:rPr lang="en-US" sz="1400" baseline="0" dirty="0" smtClean="0"/>
                        <a:t> RAM</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Recommended: 2GB RAM</a:t>
                      </a:r>
                    </a:p>
                    <a:p>
                      <a:endParaRPr lang="en-US" sz="1400" dirty="0" smtClean="0"/>
                    </a:p>
                    <a:p>
                      <a:r>
                        <a:rPr lang="en-US" sz="1400" dirty="0" smtClean="0"/>
                        <a:t>Minimum:</a:t>
                      </a:r>
                    </a:p>
                    <a:p>
                      <a:r>
                        <a:rPr lang="en-US" sz="1400" dirty="0" smtClean="0"/>
                        <a:t>1GB</a:t>
                      </a:r>
                      <a:r>
                        <a:rPr lang="en-US" sz="1400" baseline="0" dirty="0" smtClean="0"/>
                        <a:t> RAM</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Recommended: 2GB RAM</a:t>
                      </a:r>
                    </a:p>
                    <a:p>
                      <a:endParaRPr lang="en-US" sz="1400" dirty="0" smtClean="0"/>
                    </a:p>
                    <a:p>
                      <a:r>
                        <a:rPr lang="en-US" sz="1400" dirty="0" smtClean="0"/>
                        <a:t>Minimum:</a:t>
                      </a:r>
                    </a:p>
                    <a:p>
                      <a:r>
                        <a:rPr lang="en-US" sz="1400" dirty="0" smtClean="0"/>
                        <a:t>1GB</a:t>
                      </a:r>
                      <a:r>
                        <a:rPr lang="en-US" sz="1400" baseline="0" dirty="0" smtClean="0"/>
                        <a:t> RAM</a:t>
                      </a:r>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80171">
                <a:tc>
                  <a:txBody>
                    <a:bodyPr/>
                    <a:lstStyle/>
                    <a:p>
                      <a:pPr algn="ctr"/>
                      <a:r>
                        <a:rPr lang="en-US" sz="1600" b="1" dirty="0" smtClean="0">
                          <a:solidFill>
                            <a:schemeClr val="bg1"/>
                          </a:solidFill>
                        </a:rPr>
                        <a:t>Min.</a:t>
                      </a:r>
                      <a:r>
                        <a:rPr lang="en-US" sz="1600" b="1" baseline="0" dirty="0" smtClean="0">
                          <a:solidFill>
                            <a:schemeClr val="bg1"/>
                          </a:solidFill>
                        </a:rPr>
                        <a:t> Screen Size</a:t>
                      </a:r>
                      <a:endParaRPr lang="en-US" sz="1600" b="1" dirty="0">
                        <a:solidFill>
                          <a:schemeClr val="bg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US" sz="1400" dirty="0" smtClean="0"/>
                        <a:t>9.5 in.</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9.5 in.</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9.5 in.</a:t>
                      </a:r>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749857">
                <a:tc>
                  <a:txBody>
                    <a:bodyPr/>
                    <a:lstStyle/>
                    <a:p>
                      <a:pPr algn="ctr"/>
                      <a:r>
                        <a:rPr lang="en-US" sz="1600" b="1" dirty="0" smtClean="0">
                          <a:solidFill>
                            <a:schemeClr val="bg1"/>
                          </a:solidFill>
                        </a:rPr>
                        <a:t>Min. Screen Resolution</a:t>
                      </a:r>
                      <a:endParaRPr lang="en-US" sz="1600" b="1" dirty="0">
                        <a:solidFill>
                          <a:schemeClr val="bg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1024 x 768</a:t>
                      </a:r>
                    </a:p>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1024 x 768</a:t>
                      </a:r>
                    </a:p>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1024 x 768</a:t>
                      </a:r>
                    </a:p>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05"/>
                  </a:ext>
                </a:extLst>
              </a:tr>
            </a:tbl>
          </a:graphicData>
        </a:graphic>
      </p:graphicFrame>
      <p:sp>
        <p:nvSpPr>
          <p:cNvPr id="8" name="Content Placeholder 2"/>
          <p:cNvSpPr txBox="1">
            <a:spLocks/>
          </p:cNvSpPr>
          <p:nvPr/>
        </p:nvSpPr>
        <p:spPr>
          <a:xfrm>
            <a:off x="152400" y="1143000"/>
            <a:ext cx="2667000" cy="5486400"/>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
                <a:schemeClr val="accent1"/>
              </a:buClr>
              <a:buSzTx/>
              <a:buFont typeface="Wingdings 2" pitchFamily="18" charset="2"/>
              <a:buChar char=""/>
              <a:tabLst/>
              <a:defRPr/>
            </a:pPr>
            <a:endParaRPr kumimoji="0" lang="en-US" sz="2400" b="0" i="0"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endParaRPr>
          </a:p>
          <a:p>
            <a:pPr marL="342900" marR="0" lvl="0" indent="-342900" algn="l" defTabSz="914400" rtl="0" eaLnBrk="1" fontAlgn="auto" latinLnBrk="0" hangingPunct="1">
              <a:lnSpc>
                <a:spcPct val="100000"/>
              </a:lnSpc>
              <a:spcBef>
                <a:spcPct val="20000"/>
              </a:spcBef>
              <a:spcAft>
                <a:spcPts val="0"/>
              </a:spcAft>
              <a:buClr>
                <a:schemeClr val="accent1"/>
              </a:buClr>
              <a:buSzTx/>
              <a:buFont typeface="Wingdings 2" pitchFamily="18" charset="2"/>
              <a:buChar char=""/>
              <a:tabLst/>
              <a:defRPr/>
            </a:pPr>
            <a:r>
              <a:rPr lang="en-US" sz="2400" dirty="0" smtClean="0">
                <a:latin typeface="Tahoma" pitchFamily="34" charset="0"/>
                <a:ea typeface="Tahoma" pitchFamily="34" charset="0"/>
                <a:cs typeface="Tahoma" pitchFamily="34" charset="0"/>
              </a:rPr>
              <a:t>Supported Operating Systems</a:t>
            </a:r>
          </a:p>
          <a:p>
            <a:pPr marL="800100" lvl="1" indent="-342900">
              <a:spcBef>
                <a:spcPct val="20000"/>
              </a:spcBef>
              <a:buClr>
                <a:schemeClr val="accent1"/>
              </a:buClr>
              <a:buFont typeface="Wingdings 2" pitchFamily="18" charset="2"/>
              <a:buChar char=""/>
            </a:pPr>
            <a:r>
              <a:rPr kumimoji="0" lang="en-US" sz="2400" b="0" i="0"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Windows: 7, 8.1, 10</a:t>
            </a:r>
          </a:p>
          <a:p>
            <a:pPr marL="800100" lvl="1" indent="-342900">
              <a:spcBef>
                <a:spcPct val="20000"/>
              </a:spcBef>
              <a:buClr>
                <a:schemeClr val="accent1"/>
              </a:buClr>
              <a:buFont typeface="Wingdings 2" pitchFamily="18" charset="2"/>
              <a:buChar char=""/>
            </a:pPr>
            <a:r>
              <a:rPr lang="en-US" sz="2400" dirty="0" smtClean="0">
                <a:latin typeface="Tahoma" pitchFamily="34" charset="0"/>
                <a:ea typeface="Tahoma" pitchFamily="34" charset="0"/>
                <a:cs typeface="Tahoma" pitchFamily="34" charset="0"/>
              </a:rPr>
              <a:t>OS X: 10.9, 10.10, 10.11</a:t>
            </a:r>
          </a:p>
          <a:p>
            <a:pPr marL="800100" lvl="1" indent="-342900">
              <a:spcBef>
                <a:spcPct val="20000"/>
              </a:spcBef>
              <a:buClr>
                <a:schemeClr val="accent1"/>
              </a:buClr>
              <a:buFont typeface="Wingdings 2" pitchFamily="18" charset="2"/>
              <a:buChar char=""/>
            </a:pPr>
            <a:r>
              <a:rPr kumimoji="0" lang="en-US" sz="2400" b="0" i="0"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Linux Fedora 24 (64-bit); </a:t>
            </a:r>
            <a:r>
              <a:rPr kumimoji="0" lang="en-US" sz="2400" b="0" i="0" u="none" strike="noStrike" kern="1200" cap="none" spc="0" normalizeH="0" baseline="0" noProof="0" dirty="0" err="1" smtClean="0">
                <a:ln>
                  <a:noFill/>
                </a:ln>
                <a:solidFill>
                  <a:schemeClr val="tx1"/>
                </a:solidFill>
                <a:effectLst/>
                <a:uLnTx/>
                <a:uFillTx/>
                <a:latin typeface="Tahoma" pitchFamily="34" charset="0"/>
                <a:ea typeface="Tahoma" pitchFamily="34" charset="0"/>
                <a:cs typeface="Tahoma" pitchFamily="34" charset="0"/>
              </a:rPr>
              <a:t>Ubuntu</a:t>
            </a:r>
            <a:r>
              <a:rPr kumimoji="0" lang="en-US" sz="2400" b="0" i="0"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 16.04 </a:t>
            </a:r>
            <a:br>
              <a:rPr kumimoji="0" lang="en-US" sz="2400" b="0" i="0"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br>
            <a:r>
              <a:rPr kumimoji="0" lang="en-US" sz="2400" b="0" i="0"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(64-bit)</a:t>
            </a:r>
          </a:p>
          <a:p>
            <a:pPr marL="342900" marR="0" lvl="0" indent="-342900" algn="l" defTabSz="914400" rtl="0" eaLnBrk="1" fontAlgn="auto" latinLnBrk="0" hangingPunct="1">
              <a:lnSpc>
                <a:spcPct val="100000"/>
              </a:lnSpc>
              <a:spcBef>
                <a:spcPct val="20000"/>
              </a:spcBef>
              <a:spcAft>
                <a:spcPts val="0"/>
              </a:spcAft>
              <a:buClr>
                <a:schemeClr val="accent1"/>
              </a:buClr>
              <a:buSzTx/>
              <a:buFont typeface="Wingdings 2" pitchFamily="18" charset="2"/>
              <a:buChar char=""/>
              <a:tabLst/>
              <a:defRPr/>
            </a:pPr>
            <a:endParaRPr kumimoji="0" lang="en-US" sz="2800" b="0" i="0" u="none" strike="noStrike" kern="1200" cap="none" spc="0" normalizeH="0" baseline="0" noProof="0" dirty="0">
              <a:ln>
                <a:noFill/>
              </a:ln>
              <a:solidFill>
                <a:schemeClr val="tx1"/>
              </a:solidFill>
              <a:effectLst/>
              <a:uLnTx/>
              <a:uFillTx/>
              <a:latin typeface="Tahoma" pitchFamily="34" charset="0"/>
              <a:ea typeface="Tahoma" pitchFamily="34" charset="0"/>
              <a:cs typeface="Tahoma"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Chromebook</a:t>
            </a:r>
            <a:r>
              <a:rPr lang="en-US" dirty="0" smtClean="0"/>
              <a:t> System Requirements for </a:t>
            </a:r>
            <a:r>
              <a:rPr lang="en-US" dirty="0" err="1" smtClean="0"/>
              <a:t>TestNav</a:t>
            </a:r>
            <a:r>
              <a:rPr lang="en-US" dirty="0" smtClean="0"/>
              <a:t> App</a:t>
            </a:r>
            <a:endParaRPr lang="en-US" dirty="0"/>
          </a:p>
        </p:txBody>
      </p:sp>
      <p:sp>
        <p:nvSpPr>
          <p:cNvPr id="3" name="Content Placeholder 2"/>
          <p:cNvSpPr>
            <a:spLocks noGrp="1"/>
          </p:cNvSpPr>
          <p:nvPr>
            <p:ph idx="1"/>
          </p:nvPr>
        </p:nvSpPr>
        <p:spPr>
          <a:xfrm>
            <a:off x="609600" y="1524000"/>
            <a:ext cx="3733800" cy="4602163"/>
          </a:xfrm>
        </p:spPr>
        <p:txBody>
          <a:bodyPr>
            <a:normAutofit/>
          </a:bodyPr>
          <a:lstStyle/>
          <a:p>
            <a:r>
              <a:rPr lang="en-US" dirty="0" err="1" smtClean="0"/>
              <a:t>Chromebooks</a:t>
            </a:r>
            <a:r>
              <a:rPr lang="en-US" dirty="0" smtClean="0"/>
              <a:t> require Chrome OS 50-55</a:t>
            </a:r>
          </a:p>
          <a:p>
            <a:r>
              <a:rPr lang="en-US" dirty="0" smtClean="0"/>
              <a:t>Required to use </a:t>
            </a:r>
            <a:r>
              <a:rPr lang="en-US" dirty="0" err="1" smtClean="0"/>
              <a:t>TestNav</a:t>
            </a:r>
            <a:r>
              <a:rPr lang="en-US" dirty="0" smtClean="0"/>
              <a:t> app</a:t>
            </a:r>
          </a:p>
          <a:p>
            <a:endParaRPr lang="en-US" dirty="0" smtClean="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11</a:t>
            </a:fld>
            <a:endParaRPr lang="en-US"/>
          </a:p>
        </p:txBody>
      </p:sp>
      <p:graphicFrame>
        <p:nvGraphicFramePr>
          <p:cNvPr id="6" name="Content Placeholder 6"/>
          <p:cNvGraphicFramePr>
            <a:graphicFrameLocks/>
          </p:cNvGraphicFramePr>
          <p:nvPr/>
        </p:nvGraphicFramePr>
        <p:xfrm>
          <a:off x="4191000" y="1676400"/>
          <a:ext cx="4267200" cy="4343400"/>
        </p:xfrm>
        <a:graphic>
          <a:graphicData uri="http://schemas.openxmlformats.org/drawingml/2006/table">
            <a:tbl>
              <a:tblPr firstRow="1" bandRow="1">
                <a:tableStyleId>{69012ECD-51FC-41F1-AA8D-1B2483CD663E}</a:tableStyleId>
              </a:tblPr>
              <a:tblGrid>
                <a:gridCol w="2280344">
                  <a:extLst>
                    <a:ext uri="{9D8B030D-6E8A-4147-A177-3AD203B41FA5}">
                      <a16:colId xmlns:a16="http://schemas.microsoft.com/office/drawing/2014/main" val="20000"/>
                    </a:ext>
                  </a:extLst>
                </a:gridCol>
                <a:gridCol w="1986856">
                  <a:extLst>
                    <a:ext uri="{9D8B030D-6E8A-4147-A177-3AD203B41FA5}">
                      <a16:colId xmlns:a16="http://schemas.microsoft.com/office/drawing/2014/main" val="20001"/>
                    </a:ext>
                  </a:extLst>
                </a:gridCol>
              </a:tblGrid>
              <a:tr h="390086">
                <a:tc>
                  <a:txBody>
                    <a:bodyPr/>
                    <a:lstStyle/>
                    <a:p>
                      <a:pPr algn="ctr"/>
                      <a:endParaRPr lang="en-US" sz="16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600" dirty="0" smtClean="0"/>
                        <a:t>Chrome OS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65672">
                <a:tc>
                  <a:txBody>
                    <a:bodyPr/>
                    <a:lstStyle/>
                    <a:p>
                      <a:pPr algn="ctr"/>
                      <a:r>
                        <a:rPr lang="en-US" sz="1600" b="1" dirty="0" smtClean="0">
                          <a:solidFill>
                            <a:schemeClr val="bg1"/>
                          </a:solidFill>
                        </a:rPr>
                        <a:t>Supported devices</a:t>
                      </a:r>
                      <a:endParaRPr lang="en-US" sz="1600" b="1" dirty="0">
                        <a:solidFill>
                          <a:schemeClr val="bg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US" sz="1400" dirty="0" err="1" smtClean="0"/>
                        <a:t>Chromebooks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20948">
                <a:tc>
                  <a:txBody>
                    <a:bodyPr/>
                    <a:lstStyle/>
                    <a:p>
                      <a:pPr algn="ctr"/>
                      <a:r>
                        <a:rPr lang="en-US" sz="1600" b="1" dirty="0" smtClean="0">
                          <a:solidFill>
                            <a:schemeClr val="bg1"/>
                          </a:solidFill>
                        </a:rPr>
                        <a:t>Processor</a:t>
                      </a:r>
                      <a:endParaRPr lang="en-US" sz="1600" b="1" dirty="0">
                        <a:solidFill>
                          <a:schemeClr val="bg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US" sz="1400" dirty="0" smtClean="0"/>
                        <a:t>Any</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378662">
                <a:tc>
                  <a:txBody>
                    <a:bodyPr/>
                    <a:lstStyle/>
                    <a:p>
                      <a:pPr algn="ctr"/>
                      <a:r>
                        <a:rPr lang="en-US" sz="1600" b="1" dirty="0" smtClean="0">
                          <a:solidFill>
                            <a:schemeClr val="bg1"/>
                          </a:solidFill>
                        </a:rPr>
                        <a:t>Memory</a:t>
                      </a:r>
                      <a:endParaRPr lang="en-US" sz="1600" b="1" dirty="0">
                        <a:solidFill>
                          <a:schemeClr val="bg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US" sz="1400" dirty="0" smtClean="0"/>
                        <a:t>Recommended: 4GB RAM</a:t>
                      </a:r>
                    </a:p>
                    <a:p>
                      <a:endParaRPr lang="en-US" sz="1400" dirty="0" smtClean="0"/>
                    </a:p>
                    <a:p>
                      <a:r>
                        <a:rPr lang="en-US" sz="1400" dirty="0" smtClean="0"/>
                        <a:t>Minimum:</a:t>
                      </a:r>
                    </a:p>
                    <a:p>
                      <a:r>
                        <a:rPr lang="en-US" sz="1400" dirty="0" smtClean="0"/>
                        <a:t>2GB</a:t>
                      </a:r>
                      <a:r>
                        <a:rPr lang="en-US" sz="1400" baseline="0" dirty="0" smtClean="0"/>
                        <a:t> RAM</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44016">
                <a:tc>
                  <a:txBody>
                    <a:bodyPr/>
                    <a:lstStyle/>
                    <a:p>
                      <a:pPr algn="ctr"/>
                      <a:r>
                        <a:rPr lang="en-US" sz="1600" b="1" dirty="0" smtClean="0">
                          <a:solidFill>
                            <a:schemeClr val="bg1"/>
                          </a:solidFill>
                        </a:rPr>
                        <a:t>Min.</a:t>
                      </a:r>
                      <a:r>
                        <a:rPr lang="en-US" sz="1600" b="1" baseline="0" dirty="0" smtClean="0">
                          <a:solidFill>
                            <a:schemeClr val="bg1"/>
                          </a:solidFill>
                        </a:rPr>
                        <a:t> Screen Size</a:t>
                      </a:r>
                      <a:endParaRPr lang="en-US" sz="1600" b="1" dirty="0">
                        <a:solidFill>
                          <a:schemeClr val="bg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US" sz="1400" dirty="0" smtClean="0"/>
                        <a:t>9.5 in.</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644016">
                <a:tc>
                  <a:txBody>
                    <a:bodyPr/>
                    <a:lstStyle/>
                    <a:p>
                      <a:pPr algn="ctr"/>
                      <a:r>
                        <a:rPr lang="en-US" sz="1600" b="1" dirty="0" smtClean="0">
                          <a:solidFill>
                            <a:schemeClr val="bg1"/>
                          </a:solidFill>
                        </a:rPr>
                        <a:t>Min. Screen Resolution</a:t>
                      </a:r>
                      <a:endParaRPr lang="en-US" sz="1600" b="1" dirty="0">
                        <a:solidFill>
                          <a:schemeClr val="bg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1024 x 768</a:t>
                      </a:r>
                    </a:p>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5"/>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Chromebook</a:t>
            </a:r>
            <a:r>
              <a:rPr lang="en-US" dirty="0" smtClean="0"/>
              <a:t> Setup Overview</a:t>
            </a:r>
            <a:endParaRPr lang="en-US" dirty="0"/>
          </a:p>
        </p:txBody>
      </p:sp>
      <p:graphicFrame>
        <p:nvGraphicFramePr>
          <p:cNvPr id="6" name="Content Placeholder 5"/>
          <p:cNvGraphicFramePr>
            <a:graphicFrameLocks noGrp="1"/>
          </p:cNvGraphicFramePr>
          <p:nvPr>
            <p:ph idx="1"/>
          </p:nvPr>
        </p:nvGraphicFramePr>
        <p:xfrm>
          <a:off x="609600" y="2209800"/>
          <a:ext cx="7924800" cy="3916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12</a:t>
            </a:fld>
            <a:endParaRPr lang="en-US"/>
          </a:p>
        </p:txBody>
      </p:sp>
      <p:sp>
        <p:nvSpPr>
          <p:cNvPr id="7" name="Content Placeholder 2"/>
          <p:cNvSpPr txBox="1">
            <a:spLocks/>
          </p:cNvSpPr>
          <p:nvPr/>
        </p:nvSpPr>
        <p:spPr>
          <a:xfrm>
            <a:off x="609600" y="1524001"/>
            <a:ext cx="7924800" cy="914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chemeClr val="accent1"/>
              </a:buClr>
              <a:buSzTx/>
              <a:buFont typeface="Wingdings 2" pitchFamily="18" charset="2"/>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Two setup</a:t>
            </a:r>
            <a:r>
              <a:rPr kumimoji="0" lang="en-US" sz="2800" b="0" i="0" u="none" strike="noStrike" kern="1200" cap="none" spc="0" normalizeH="0" noProof="0" dirty="0" smtClean="0">
                <a:ln>
                  <a:noFill/>
                </a:ln>
                <a:solidFill>
                  <a:schemeClr val="tx1"/>
                </a:solidFill>
                <a:effectLst/>
                <a:uLnTx/>
                <a:uFillTx/>
                <a:latin typeface="Tahoma" pitchFamily="34" charset="0"/>
                <a:ea typeface="Tahoma" pitchFamily="34" charset="0"/>
                <a:cs typeface="Tahoma" pitchFamily="34" charset="0"/>
              </a:rPr>
              <a:t> methods</a:t>
            </a:r>
            <a:endParaRPr kumimoji="0" lang="en-US" sz="2800" b="0" i="0"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endParaRPr>
          </a:p>
          <a:p>
            <a:pPr marL="342900" marR="0" lvl="0" indent="-342900" algn="l" defTabSz="914400" rtl="0" eaLnBrk="1" fontAlgn="auto" latinLnBrk="0" hangingPunct="1">
              <a:lnSpc>
                <a:spcPct val="100000"/>
              </a:lnSpc>
              <a:spcBef>
                <a:spcPct val="20000"/>
              </a:spcBef>
              <a:spcAft>
                <a:spcPts val="0"/>
              </a:spcAft>
              <a:buClr>
                <a:schemeClr val="accent1"/>
              </a:buClr>
              <a:buSzTx/>
              <a:tabLst/>
              <a:defRPr/>
            </a:pPr>
            <a:endParaRPr kumimoji="0" lang="en-US" sz="2800" b="0" i="0"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Saved Response File (SRF) on Tablets and </a:t>
            </a:r>
            <a:r>
              <a:rPr lang="en-US" dirty="0" err="1" smtClean="0"/>
              <a:t>Chromebooks</a:t>
            </a:r>
            <a:endParaRPr lang="en-US" dirty="0"/>
          </a:p>
        </p:txBody>
      </p:sp>
      <p:sp>
        <p:nvSpPr>
          <p:cNvPr id="3" name="Content Placeholder 2"/>
          <p:cNvSpPr>
            <a:spLocks noGrp="1"/>
          </p:cNvSpPr>
          <p:nvPr>
            <p:ph idx="1"/>
          </p:nvPr>
        </p:nvSpPr>
        <p:spPr>
          <a:xfrm>
            <a:off x="609600" y="1524000"/>
            <a:ext cx="8229600" cy="4602163"/>
          </a:xfrm>
        </p:spPr>
        <p:txBody>
          <a:bodyPr/>
          <a:lstStyle/>
          <a:p>
            <a:r>
              <a:rPr lang="en-US" dirty="0" smtClean="0"/>
              <a:t>Primary saved response file location is managed by the </a:t>
            </a:r>
            <a:r>
              <a:rPr lang="en-US" dirty="0" err="1" smtClean="0"/>
              <a:t>TestNav</a:t>
            </a:r>
            <a:r>
              <a:rPr lang="en-US" dirty="0" smtClean="0"/>
              <a:t> app</a:t>
            </a:r>
          </a:p>
          <a:p>
            <a:r>
              <a:rPr lang="en-US" dirty="0" smtClean="0"/>
              <a:t>Pearson recommends secondary save location using an SFTP address to ensure all devices have a backup save location</a:t>
            </a:r>
          </a:p>
          <a:p>
            <a:r>
              <a:rPr lang="en-US" dirty="0" smtClean="0"/>
              <a:t>Steps and instructions to find SRF and log files on the </a:t>
            </a:r>
            <a:r>
              <a:rPr lang="en-US" dirty="0" err="1" smtClean="0"/>
              <a:t>TestNav</a:t>
            </a:r>
            <a:r>
              <a:rPr lang="en-US" dirty="0" smtClean="0"/>
              <a:t> system requirements page at </a:t>
            </a:r>
            <a:r>
              <a:rPr lang="en-US" dirty="0" smtClean="0">
                <a:hlinkClick r:id="rId3"/>
              </a:rPr>
              <a:t>https://support.assessment.pearson.com/display/TN/Find+SRF+and+Log+Files</a:t>
            </a: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iPad</a:t>
            </a:r>
            <a:r>
              <a:rPr lang="en-US" dirty="0" smtClean="0"/>
              <a:t> System Requirements for </a:t>
            </a:r>
            <a:r>
              <a:rPr lang="en-US" dirty="0" err="1" smtClean="0"/>
              <a:t>TestNav</a:t>
            </a:r>
            <a:r>
              <a:rPr lang="en-US" dirty="0" smtClean="0"/>
              <a:t> App</a:t>
            </a:r>
            <a:endParaRPr lang="en-US" dirty="0"/>
          </a:p>
        </p:txBody>
      </p:sp>
      <p:sp>
        <p:nvSpPr>
          <p:cNvPr id="3" name="Content Placeholder 2"/>
          <p:cNvSpPr>
            <a:spLocks noGrp="1"/>
          </p:cNvSpPr>
          <p:nvPr>
            <p:ph idx="1"/>
          </p:nvPr>
        </p:nvSpPr>
        <p:spPr>
          <a:xfrm>
            <a:off x="609600" y="1524000"/>
            <a:ext cx="3733800" cy="4602163"/>
          </a:xfrm>
        </p:spPr>
        <p:txBody>
          <a:bodyPr>
            <a:normAutofit/>
          </a:bodyPr>
          <a:lstStyle/>
          <a:p>
            <a:r>
              <a:rPr lang="en-US" dirty="0" smtClean="0"/>
              <a:t>iOS9.3.2 – 9.3.5, 10.2 and 10.2.1 are supported</a:t>
            </a:r>
          </a:p>
          <a:p>
            <a:r>
              <a:rPr lang="en-US" dirty="0" smtClean="0"/>
              <a:t>iOS10 is not supported at this time, </a:t>
            </a:r>
            <a:r>
              <a:rPr lang="en-US" dirty="0" err="1" smtClean="0"/>
              <a:t>iPads</a:t>
            </a:r>
            <a:r>
              <a:rPr lang="en-US" dirty="0" smtClean="0"/>
              <a:t> using iOS10 will need to upgrade to at least iOS10.2. </a:t>
            </a:r>
          </a:p>
          <a:p>
            <a:pPr>
              <a:buNone/>
            </a:pPr>
            <a:r>
              <a:rPr lang="en-US" dirty="0" smtClean="0"/>
              <a:t> </a:t>
            </a:r>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14</a:t>
            </a:fld>
            <a:endParaRPr lang="en-US"/>
          </a:p>
        </p:txBody>
      </p:sp>
      <p:graphicFrame>
        <p:nvGraphicFramePr>
          <p:cNvPr id="6" name="Content Placeholder 6"/>
          <p:cNvGraphicFramePr>
            <a:graphicFrameLocks/>
          </p:cNvGraphicFramePr>
          <p:nvPr/>
        </p:nvGraphicFramePr>
        <p:xfrm>
          <a:off x="4191000" y="1676400"/>
          <a:ext cx="4038600" cy="4549698"/>
        </p:xfrm>
        <a:graphic>
          <a:graphicData uri="http://schemas.openxmlformats.org/drawingml/2006/table">
            <a:tbl>
              <a:tblPr firstRow="1" bandRow="1">
                <a:tableStyleId>{69012ECD-51FC-41F1-AA8D-1B2483CD663E}</a:tableStyleId>
              </a:tblPr>
              <a:tblGrid>
                <a:gridCol w="2158183">
                  <a:extLst>
                    <a:ext uri="{9D8B030D-6E8A-4147-A177-3AD203B41FA5}">
                      <a16:colId xmlns:a16="http://schemas.microsoft.com/office/drawing/2014/main" val="20000"/>
                    </a:ext>
                  </a:extLst>
                </a:gridCol>
                <a:gridCol w="1880417">
                  <a:extLst>
                    <a:ext uri="{9D8B030D-6E8A-4147-A177-3AD203B41FA5}">
                      <a16:colId xmlns:a16="http://schemas.microsoft.com/office/drawing/2014/main" val="20001"/>
                    </a:ext>
                  </a:extLst>
                </a:gridCol>
              </a:tblGrid>
              <a:tr h="390086">
                <a:tc>
                  <a:txBody>
                    <a:bodyPr/>
                    <a:lstStyle/>
                    <a:p>
                      <a:pPr algn="ctr"/>
                      <a:endParaRPr lang="en-US" sz="16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600" dirty="0" err="1" smtClean="0"/>
                        <a:t>iOS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65672">
                <a:tc>
                  <a:txBody>
                    <a:bodyPr/>
                    <a:lstStyle/>
                    <a:p>
                      <a:pPr algn="ctr"/>
                      <a:r>
                        <a:rPr lang="en-US" sz="1600" b="1" dirty="0" smtClean="0">
                          <a:solidFill>
                            <a:schemeClr val="bg1"/>
                          </a:solidFill>
                        </a:rPr>
                        <a:t>Supported devices</a:t>
                      </a:r>
                      <a:endParaRPr lang="en-US" sz="1600" b="1" dirty="0">
                        <a:solidFill>
                          <a:schemeClr val="bg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US" sz="1400" dirty="0" err="1" smtClean="0"/>
                        <a:t>iPads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20948">
                <a:tc>
                  <a:txBody>
                    <a:bodyPr/>
                    <a:lstStyle/>
                    <a:p>
                      <a:pPr algn="ctr"/>
                      <a:r>
                        <a:rPr lang="en-US" sz="1600" b="1" dirty="0" smtClean="0">
                          <a:solidFill>
                            <a:schemeClr val="bg1"/>
                          </a:solidFill>
                        </a:rPr>
                        <a:t>Processor</a:t>
                      </a:r>
                      <a:endParaRPr lang="en-US" sz="1600" b="1" dirty="0">
                        <a:solidFill>
                          <a:schemeClr val="bg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US" sz="1400" dirty="0" smtClean="0"/>
                        <a:t>Any</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378662">
                <a:tc>
                  <a:txBody>
                    <a:bodyPr/>
                    <a:lstStyle/>
                    <a:p>
                      <a:pPr algn="ctr"/>
                      <a:r>
                        <a:rPr lang="en-US" sz="1600" b="1" dirty="0" smtClean="0">
                          <a:solidFill>
                            <a:schemeClr val="bg1"/>
                          </a:solidFill>
                        </a:rPr>
                        <a:t>Memory</a:t>
                      </a:r>
                      <a:endParaRPr lang="en-US" sz="1600" b="1" dirty="0">
                        <a:solidFill>
                          <a:schemeClr val="bg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US" sz="1400" dirty="0" smtClean="0"/>
                        <a:t>Recommended: </a:t>
                      </a:r>
                    </a:p>
                    <a:p>
                      <a:r>
                        <a:rPr lang="en-US" sz="1400" dirty="0" smtClean="0"/>
                        <a:t>1GB RAM</a:t>
                      </a:r>
                    </a:p>
                    <a:p>
                      <a:r>
                        <a:rPr lang="en-US" sz="1400" dirty="0" smtClean="0"/>
                        <a:t>(</a:t>
                      </a:r>
                      <a:r>
                        <a:rPr lang="en-US" sz="1400" dirty="0" err="1" smtClean="0"/>
                        <a:t>iPad</a:t>
                      </a:r>
                      <a:r>
                        <a:rPr lang="en-US" sz="1400" baseline="0" dirty="0" smtClean="0"/>
                        <a:t> 3</a:t>
                      </a:r>
                      <a:r>
                        <a:rPr lang="en-US" sz="1400" baseline="30000" dirty="0" smtClean="0"/>
                        <a:t>rd</a:t>
                      </a:r>
                      <a:r>
                        <a:rPr lang="en-US" sz="1400" baseline="0" dirty="0" smtClean="0"/>
                        <a:t> gen +)</a:t>
                      </a:r>
                      <a:endParaRPr lang="en-US" sz="1400" dirty="0" smtClean="0"/>
                    </a:p>
                    <a:p>
                      <a:endParaRPr lang="en-US" sz="1400" dirty="0" smtClean="0"/>
                    </a:p>
                    <a:p>
                      <a:r>
                        <a:rPr lang="en-US" sz="1400" dirty="0" smtClean="0"/>
                        <a:t>Minimum:</a:t>
                      </a:r>
                    </a:p>
                    <a:p>
                      <a:r>
                        <a:rPr lang="en-US" sz="1400" dirty="0" smtClean="0"/>
                        <a:t>512MB</a:t>
                      </a:r>
                      <a:r>
                        <a:rPr lang="en-US" sz="1400" baseline="0" dirty="0" smtClean="0"/>
                        <a:t> RAM</a:t>
                      </a:r>
                    </a:p>
                    <a:p>
                      <a:r>
                        <a:rPr lang="en-US" sz="1400" baseline="0" dirty="0" smtClean="0"/>
                        <a:t>(</a:t>
                      </a:r>
                      <a:r>
                        <a:rPr lang="en-US" sz="1400" baseline="0" dirty="0" err="1" smtClean="0"/>
                        <a:t>iPad</a:t>
                      </a:r>
                      <a:r>
                        <a:rPr lang="en-US" sz="1400" baseline="0" dirty="0" smtClean="0"/>
                        <a:t> 2)</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44016">
                <a:tc>
                  <a:txBody>
                    <a:bodyPr/>
                    <a:lstStyle/>
                    <a:p>
                      <a:pPr algn="ctr"/>
                      <a:r>
                        <a:rPr lang="en-US" sz="1600" b="1" dirty="0" smtClean="0">
                          <a:solidFill>
                            <a:schemeClr val="bg1"/>
                          </a:solidFill>
                        </a:rPr>
                        <a:t>Min.</a:t>
                      </a:r>
                      <a:r>
                        <a:rPr lang="en-US" sz="1600" b="1" baseline="0" dirty="0" smtClean="0">
                          <a:solidFill>
                            <a:schemeClr val="bg1"/>
                          </a:solidFill>
                        </a:rPr>
                        <a:t> Screen Size</a:t>
                      </a:r>
                      <a:endParaRPr lang="en-US" sz="1600" b="1" dirty="0">
                        <a:solidFill>
                          <a:schemeClr val="bg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US" sz="1400" dirty="0" smtClean="0"/>
                        <a:t>9.5 in.</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644016">
                <a:tc>
                  <a:txBody>
                    <a:bodyPr/>
                    <a:lstStyle/>
                    <a:p>
                      <a:pPr algn="ctr"/>
                      <a:r>
                        <a:rPr lang="en-US" sz="1600" b="1" dirty="0" smtClean="0">
                          <a:solidFill>
                            <a:schemeClr val="bg1"/>
                          </a:solidFill>
                        </a:rPr>
                        <a:t>Min. Screen Resolution</a:t>
                      </a:r>
                      <a:endParaRPr lang="en-US" sz="1600" b="1" dirty="0">
                        <a:solidFill>
                          <a:schemeClr val="bg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1024 x 768</a:t>
                      </a:r>
                    </a:p>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5"/>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SetUp</a:t>
            </a:r>
            <a:r>
              <a:rPr lang="en-US" dirty="0" smtClean="0"/>
              <a:t> </a:t>
            </a:r>
            <a:r>
              <a:rPr lang="en-US" dirty="0" err="1" smtClean="0"/>
              <a:t>TestNav</a:t>
            </a:r>
            <a:r>
              <a:rPr lang="en-US" dirty="0" smtClean="0"/>
              <a:t> on </a:t>
            </a:r>
            <a:r>
              <a:rPr lang="en-US" dirty="0" err="1" smtClean="0"/>
              <a:t>iPad</a:t>
            </a:r>
            <a:endParaRPr lang="en-US" dirty="0"/>
          </a:p>
        </p:txBody>
      </p:sp>
      <p:sp>
        <p:nvSpPr>
          <p:cNvPr id="3" name="Content Placeholder 2"/>
          <p:cNvSpPr>
            <a:spLocks noGrp="1"/>
          </p:cNvSpPr>
          <p:nvPr>
            <p:ph idx="1"/>
          </p:nvPr>
        </p:nvSpPr>
        <p:spPr>
          <a:xfrm>
            <a:off x="609600" y="1524000"/>
            <a:ext cx="3733800" cy="4602163"/>
          </a:xfrm>
        </p:spPr>
        <p:txBody>
          <a:bodyPr>
            <a:normAutofit lnSpcReduction="10000"/>
          </a:bodyPr>
          <a:lstStyle/>
          <a:p>
            <a:r>
              <a:rPr lang="en-US" sz="2000" dirty="0" smtClean="0"/>
              <a:t>Install </a:t>
            </a:r>
            <a:r>
              <a:rPr lang="en-US" sz="2000" dirty="0" err="1" smtClean="0"/>
              <a:t>TestNav</a:t>
            </a:r>
            <a:r>
              <a:rPr lang="en-US" sz="2000" dirty="0" smtClean="0"/>
              <a:t> app</a:t>
            </a:r>
          </a:p>
          <a:p>
            <a:r>
              <a:rPr lang="en-US" sz="2000" dirty="0" smtClean="0"/>
              <a:t>Run App Check </a:t>
            </a:r>
          </a:p>
          <a:p>
            <a:r>
              <a:rPr lang="en-US" sz="2000" dirty="0" smtClean="0"/>
              <a:t>Confirm App Self Lock</a:t>
            </a:r>
          </a:p>
          <a:p>
            <a:pPr lvl="1"/>
            <a:r>
              <a:rPr lang="en-US" sz="1800" dirty="0" smtClean="0"/>
              <a:t>Passing systems display</a:t>
            </a:r>
          </a:p>
          <a:p>
            <a:pPr lvl="1"/>
            <a:r>
              <a:rPr lang="en-US" sz="1800" dirty="0" smtClean="0"/>
              <a:t>Failing systems display</a:t>
            </a:r>
          </a:p>
          <a:p>
            <a:r>
              <a:rPr lang="en-US" sz="2000" dirty="0" smtClean="0"/>
              <a:t>Start the </a:t>
            </a:r>
            <a:r>
              <a:rPr lang="en-US" sz="2000" dirty="0" err="1" smtClean="0"/>
              <a:t>TestNav</a:t>
            </a:r>
            <a:r>
              <a:rPr lang="en-US" sz="2000" dirty="0" smtClean="0"/>
              <a:t> app</a:t>
            </a:r>
          </a:p>
          <a:p>
            <a:pPr lvl="1"/>
            <a:r>
              <a:rPr lang="en-US" sz="1800" dirty="0" smtClean="0"/>
              <a:t>The first time </a:t>
            </a:r>
            <a:r>
              <a:rPr lang="en-US" sz="1800" dirty="0" err="1" smtClean="0"/>
              <a:t>TestNav</a:t>
            </a:r>
            <a:r>
              <a:rPr lang="en-US" sz="1800" dirty="0" smtClean="0"/>
              <a:t> is launched, it displays the Enable Microphone Permission message. </a:t>
            </a:r>
          </a:p>
          <a:p>
            <a:pPr lvl="1"/>
            <a:r>
              <a:rPr lang="en-US" sz="1800" dirty="0" smtClean="0"/>
              <a:t>Tape or click Yes to grant microphone permission. </a:t>
            </a:r>
          </a:p>
          <a:p>
            <a:pPr lvl="1"/>
            <a:r>
              <a:rPr lang="en-US" sz="1800" dirty="0" smtClean="0"/>
              <a:t>If the student taps or clicks No, </a:t>
            </a:r>
            <a:r>
              <a:rPr lang="en-US" sz="1800" dirty="0" err="1" smtClean="0"/>
              <a:t>TestNav</a:t>
            </a:r>
            <a:r>
              <a:rPr lang="en-US" sz="1800" dirty="0" smtClean="0"/>
              <a:t> displays another prompt. </a:t>
            </a:r>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15</a:t>
            </a:fld>
            <a:endParaRPr lang="en-US"/>
          </a:p>
        </p:txBody>
      </p:sp>
      <p:pic>
        <p:nvPicPr>
          <p:cNvPr id="6" name="Shape 754"/>
          <p:cNvPicPr preferRelativeResize="0"/>
          <p:nvPr/>
        </p:nvPicPr>
        <p:blipFill rotWithShape="1">
          <a:blip r:embed="rId3" cstate="print">
            <a:alphaModFix/>
          </a:blip>
          <a:srcRect/>
          <a:stretch/>
        </p:blipFill>
        <p:spPr>
          <a:xfrm>
            <a:off x="5313306" y="1272626"/>
            <a:ext cx="3066599" cy="1452600"/>
          </a:xfrm>
          <a:prstGeom prst="rect">
            <a:avLst/>
          </a:prstGeom>
          <a:noFill/>
          <a:ln w="9525" cap="sq" cmpd="sng">
            <a:solidFill>
              <a:srgbClr val="000000"/>
            </a:solidFill>
            <a:prstDash val="solid"/>
            <a:miter/>
            <a:headEnd type="none" w="med" len="med"/>
            <a:tailEnd type="none" w="med" len="med"/>
          </a:ln>
          <a:effectLst>
            <a:outerShdw blurRad="50799" dist="38100" dir="2700000" algn="tl" rotWithShape="0">
              <a:srgbClr val="000000">
                <a:alpha val="42745"/>
              </a:srgbClr>
            </a:outerShdw>
          </a:effectLst>
        </p:spPr>
      </p:pic>
      <p:pic>
        <p:nvPicPr>
          <p:cNvPr id="7" name="Shape 755"/>
          <p:cNvPicPr preferRelativeResize="0"/>
          <p:nvPr/>
        </p:nvPicPr>
        <p:blipFill rotWithShape="1">
          <a:blip r:embed="rId4" cstate="print">
            <a:alphaModFix/>
          </a:blip>
          <a:srcRect/>
          <a:stretch/>
        </p:blipFill>
        <p:spPr>
          <a:xfrm>
            <a:off x="5303711" y="2944180"/>
            <a:ext cx="3066599" cy="1390499"/>
          </a:xfrm>
          <a:prstGeom prst="rect">
            <a:avLst/>
          </a:prstGeom>
          <a:noFill/>
          <a:ln w="9525" cap="sq" cmpd="sng">
            <a:solidFill>
              <a:srgbClr val="000000"/>
            </a:solidFill>
            <a:prstDash val="solid"/>
            <a:miter/>
            <a:headEnd type="none" w="med" len="med"/>
            <a:tailEnd type="none" w="med" len="med"/>
          </a:ln>
          <a:effectLst>
            <a:outerShdw blurRad="50799" dist="38100" dir="2700000" algn="tl" rotWithShape="0">
              <a:srgbClr val="000000">
                <a:alpha val="42745"/>
              </a:srgbClr>
            </a:outerShdw>
          </a:effectLst>
        </p:spPr>
      </p:pic>
      <p:pic>
        <p:nvPicPr>
          <p:cNvPr id="8" name="Shape 756"/>
          <p:cNvPicPr preferRelativeResize="0"/>
          <p:nvPr/>
        </p:nvPicPr>
        <p:blipFill rotWithShape="1">
          <a:blip r:embed="rId5" cstate="print">
            <a:alphaModFix/>
          </a:blip>
          <a:srcRect/>
          <a:stretch/>
        </p:blipFill>
        <p:spPr>
          <a:xfrm>
            <a:off x="5332359" y="4385863"/>
            <a:ext cx="3647699" cy="2038200"/>
          </a:xfrm>
          <a:prstGeom prst="rect">
            <a:avLst/>
          </a:prstGeom>
          <a:noFill/>
          <a:ln>
            <a:noFill/>
          </a:ln>
        </p:spPr>
      </p:pic>
      <p:cxnSp>
        <p:nvCxnSpPr>
          <p:cNvPr id="9" name="Shape 757"/>
          <p:cNvCxnSpPr/>
          <p:nvPr/>
        </p:nvCxnSpPr>
        <p:spPr>
          <a:xfrm flipV="1">
            <a:off x="4267200" y="5257800"/>
            <a:ext cx="1066800" cy="228601"/>
          </a:xfrm>
          <a:prstGeom prst="straightConnector1">
            <a:avLst/>
          </a:prstGeom>
          <a:noFill/>
          <a:ln w="38100" cap="flat" cmpd="sng">
            <a:solidFill>
              <a:srgbClr val="FF0000"/>
            </a:solidFill>
            <a:prstDash val="solid"/>
            <a:round/>
            <a:headEnd type="none" w="med" len="med"/>
            <a:tailEnd type="triangle" w="lg" len="lg"/>
          </a:ln>
        </p:spPr>
      </p:cxnSp>
      <p:cxnSp>
        <p:nvCxnSpPr>
          <p:cNvPr id="10" name="Shape 758"/>
          <p:cNvCxnSpPr/>
          <p:nvPr/>
        </p:nvCxnSpPr>
        <p:spPr>
          <a:xfrm>
            <a:off x="3962400" y="3048000"/>
            <a:ext cx="1354200" cy="456299"/>
          </a:xfrm>
          <a:prstGeom prst="straightConnector1">
            <a:avLst/>
          </a:prstGeom>
          <a:noFill/>
          <a:ln w="38100" cap="flat" cmpd="sng">
            <a:solidFill>
              <a:srgbClr val="FF0000"/>
            </a:solidFill>
            <a:prstDash val="solid"/>
            <a:round/>
            <a:headEnd type="none" w="med" len="med"/>
            <a:tailEnd type="triangle" w="lg" len="lg"/>
          </a:ln>
        </p:spPr>
      </p:cxnSp>
      <p:cxnSp>
        <p:nvCxnSpPr>
          <p:cNvPr id="11" name="Shape 759"/>
          <p:cNvCxnSpPr/>
          <p:nvPr/>
        </p:nvCxnSpPr>
        <p:spPr>
          <a:xfrm rot="10800000" flipH="1">
            <a:off x="3962400" y="2209800"/>
            <a:ext cx="1343099" cy="483600"/>
          </a:xfrm>
          <a:prstGeom prst="straightConnector1">
            <a:avLst/>
          </a:prstGeom>
          <a:noFill/>
          <a:ln w="38100" cap="flat" cmpd="sng">
            <a:solidFill>
              <a:srgbClr val="FF0000"/>
            </a:solidFill>
            <a:prstDash val="solid"/>
            <a:round/>
            <a:headEnd type="none" w="med" len="med"/>
            <a:tailEnd type="triangle" w="lg" len="lg"/>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Android Device Requirements for </a:t>
            </a:r>
            <a:r>
              <a:rPr lang="en-US" dirty="0" err="1" smtClean="0"/>
              <a:t>TestNav</a:t>
            </a:r>
            <a:r>
              <a:rPr lang="en-US" dirty="0" smtClean="0"/>
              <a:t> App</a:t>
            </a:r>
            <a:endParaRPr lang="en-US" dirty="0"/>
          </a:p>
        </p:txBody>
      </p:sp>
      <p:sp>
        <p:nvSpPr>
          <p:cNvPr id="3" name="Content Placeholder 2"/>
          <p:cNvSpPr>
            <a:spLocks noGrp="1"/>
          </p:cNvSpPr>
          <p:nvPr>
            <p:ph idx="1"/>
          </p:nvPr>
        </p:nvSpPr>
        <p:spPr>
          <a:xfrm>
            <a:off x="609600" y="1524000"/>
            <a:ext cx="3733800" cy="4602163"/>
          </a:xfrm>
        </p:spPr>
        <p:txBody>
          <a:bodyPr>
            <a:normAutofit/>
          </a:bodyPr>
          <a:lstStyle/>
          <a:p>
            <a:r>
              <a:rPr lang="en-US" dirty="0" smtClean="0"/>
              <a:t>Operating system requirements: Android 5.0 – 7.0 </a:t>
            </a:r>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16</a:t>
            </a:fld>
            <a:endParaRPr lang="en-US"/>
          </a:p>
        </p:txBody>
      </p:sp>
      <p:graphicFrame>
        <p:nvGraphicFramePr>
          <p:cNvPr id="6" name="Content Placeholder 6"/>
          <p:cNvGraphicFramePr>
            <a:graphicFrameLocks/>
          </p:cNvGraphicFramePr>
          <p:nvPr/>
        </p:nvGraphicFramePr>
        <p:xfrm>
          <a:off x="4191000" y="1676400"/>
          <a:ext cx="4038600" cy="4122978"/>
        </p:xfrm>
        <a:graphic>
          <a:graphicData uri="http://schemas.openxmlformats.org/drawingml/2006/table">
            <a:tbl>
              <a:tblPr firstRow="1" bandRow="1">
                <a:tableStyleId>{69012ECD-51FC-41F1-AA8D-1B2483CD663E}</a:tableStyleId>
              </a:tblPr>
              <a:tblGrid>
                <a:gridCol w="2158183">
                  <a:extLst>
                    <a:ext uri="{9D8B030D-6E8A-4147-A177-3AD203B41FA5}">
                      <a16:colId xmlns:a16="http://schemas.microsoft.com/office/drawing/2014/main" val="20000"/>
                    </a:ext>
                  </a:extLst>
                </a:gridCol>
                <a:gridCol w="1880417">
                  <a:extLst>
                    <a:ext uri="{9D8B030D-6E8A-4147-A177-3AD203B41FA5}">
                      <a16:colId xmlns:a16="http://schemas.microsoft.com/office/drawing/2014/main" val="20001"/>
                    </a:ext>
                  </a:extLst>
                </a:gridCol>
              </a:tblGrid>
              <a:tr h="390086">
                <a:tc>
                  <a:txBody>
                    <a:bodyPr/>
                    <a:lstStyle/>
                    <a:p>
                      <a:pPr algn="ctr"/>
                      <a:endParaRPr lang="en-US" sz="16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600" dirty="0" smtClean="0"/>
                        <a:t>Android</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65672">
                <a:tc>
                  <a:txBody>
                    <a:bodyPr/>
                    <a:lstStyle/>
                    <a:p>
                      <a:pPr algn="ctr"/>
                      <a:r>
                        <a:rPr lang="en-US" sz="1600" b="1" dirty="0" smtClean="0">
                          <a:solidFill>
                            <a:schemeClr val="bg1"/>
                          </a:solidFill>
                        </a:rPr>
                        <a:t>Supported devices</a:t>
                      </a:r>
                      <a:endParaRPr lang="en-US" sz="1600" b="1" dirty="0">
                        <a:solidFill>
                          <a:schemeClr val="bg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US" sz="1400" dirty="0" smtClean="0"/>
                        <a:t>Tablets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20948">
                <a:tc>
                  <a:txBody>
                    <a:bodyPr/>
                    <a:lstStyle/>
                    <a:p>
                      <a:pPr algn="ctr"/>
                      <a:r>
                        <a:rPr lang="en-US" sz="1600" b="1" dirty="0" smtClean="0">
                          <a:solidFill>
                            <a:schemeClr val="bg1"/>
                          </a:solidFill>
                        </a:rPr>
                        <a:t>Processor</a:t>
                      </a:r>
                      <a:endParaRPr lang="en-US" sz="1600" b="1" dirty="0">
                        <a:solidFill>
                          <a:schemeClr val="bg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US" sz="1400" dirty="0" smtClean="0"/>
                        <a:t>Any</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142694">
                <a:tc>
                  <a:txBody>
                    <a:bodyPr/>
                    <a:lstStyle/>
                    <a:p>
                      <a:pPr algn="ctr"/>
                      <a:r>
                        <a:rPr lang="en-US" sz="1600" b="1" dirty="0" smtClean="0">
                          <a:solidFill>
                            <a:schemeClr val="bg1"/>
                          </a:solidFill>
                        </a:rPr>
                        <a:t>Memory</a:t>
                      </a:r>
                      <a:endParaRPr lang="en-US" sz="1600" b="1" dirty="0">
                        <a:solidFill>
                          <a:schemeClr val="bg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US" sz="1400" dirty="0" smtClean="0"/>
                        <a:t>Recommended: </a:t>
                      </a:r>
                    </a:p>
                    <a:p>
                      <a:r>
                        <a:rPr lang="en-US" sz="1400" dirty="0" smtClean="0"/>
                        <a:t>2GB RAM</a:t>
                      </a:r>
                    </a:p>
                    <a:p>
                      <a:endParaRPr lang="en-US" sz="1400" dirty="0" smtClean="0"/>
                    </a:p>
                    <a:p>
                      <a:r>
                        <a:rPr lang="en-US" sz="1400" dirty="0" smtClean="0"/>
                        <a:t>Minimum:</a:t>
                      </a:r>
                    </a:p>
                    <a:p>
                      <a:r>
                        <a:rPr lang="en-US" sz="1400" dirty="0" smtClean="0"/>
                        <a:t>1GB</a:t>
                      </a:r>
                      <a:r>
                        <a:rPr lang="en-US" sz="1400" baseline="0" dirty="0" smtClean="0"/>
                        <a:t> RAM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44016">
                <a:tc>
                  <a:txBody>
                    <a:bodyPr/>
                    <a:lstStyle/>
                    <a:p>
                      <a:pPr algn="ctr"/>
                      <a:r>
                        <a:rPr lang="en-US" sz="1600" b="1" dirty="0" smtClean="0">
                          <a:solidFill>
                            <a:schemeClr val="bg1"/>
                          </a:solidFill>
                        </a:rPr>
                        <a:t>Min.</a:t>
                      </a:r>
                      <a:r>
                        <a:rPr lang="en-US" sz="1600" b="1" baseline="0" dirty="0" smtClean="0">
                          <a:solidFill>
                            <a:schemeClr val="bg1"/>
                          </a:solidFill>
                        </a:rPr>
                        <a:t> Screen Size</a:t>
                      </a:r>
                      <a:endParaRPr lang="en-US" sz="1600" b="1" dirty="0">
                        <a:solidFill>
                          <a:schemeClr val="bg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US" sz="1400" dirty="0" smtClean="0"/>
                        <a:t>9.5 in.</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644016">
                <a:tc>
                  <a:txBody>
                    <a:bodyPr/>
                    <a:lstStyle/>
                    <a:p>
                      <a:pPr algn="ctr"/>
                      <a:r>
                        <a:rPr lang="en-US" sz="1600" b="1" dirty="0" smtClean="0">
                          <a:solidFill>
                            <a:schemeClr val="bg1"/>
                          </a:solidFill>
                        </a:rPr>
                        <a:t>Min. Screen Resolution</a:t>
                      </a:r>
                      <a:endParaRPr lang="en-US" sz="1600" b="1" dirty="0">
                        <a:solidFill>
                          <a:schemeClr val="bg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1024 x 768</a:t>
                      </a:r>
                    </a:p>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5"/>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Android Devices Setup Overview</a:t>
            </a:r>
            <a:endParaRPr lang="en-US" dirty="0"/>
          </a:p>
        </p:txBody>
      </p:sp>
      <p:graphicFrame>
        <p:nvGraphicFramePr>
          <p:cNvPr id="6" name="Content Placeholder 5"/>
          <p:cNvGraphicFramePr>
            <a:graphicFrameLocks noGrp="1"/>
          </p:cNvGraphicFramePr>
          <p:nvPr>
            <p:ph idx="1"/>
          </p:nvPr>
        </p:nvGraphicFramePr>
        <p:xfrm>
          <a:off x="609600" y="2209800"/>
          <a:ext cx="7924800" cy="3916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17</a:t>
            </a:fld>
            <a:endParaRPr lang="en-US"/>
          </a:p>
        </p:txBody>
      </p:sp>
      <p:sp>
        <p:nvSpPr>
          <p:cNvPr id="7" name="Content Placeholder 2"/>
          <p:cNvSpPr txBox="1">
            <a:spLocks/>
          </p:cNvSpPr>
          <p:nvPr/>
        </p:nvSpPr>
        <p:spPr>
          <a:xfrm>
            <a:off x="609600" y="1524001"/>
            <a:ext cx="7924800" cy="914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chemeClr val="accent1"/>
              </a:buClr>
              <a:buSzTx/>
              <a:buFont typeface="Wingdings 2" pitchFamily="18" charset="2"/>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Two setup</a:t>
            </a:r>
            <a:r>
              <a:rPr kumimoji="0" lang="en-US" sz="2800" b="0" i="0" u="none" strike="noStrike" kern="1200" cap="none" spc="0" normalizeH="0" noProof="0" dirty="0" smtClean="0">
                <a:ln>
                  <a:noFill/>
                </a:ln>
                <a:solidFill>
                  <a:schemeClr val="tx1"/>
                </a:solidFill>
                <a:effectLst/>
                <a:uLnTx/>
                <a:uFillTx/>
                <a:latin typeface="Tahoma" pitchFamily="34" charset="0"/>
                <a:ea typeface="Tahoma" pitchFamily="34" charset="0"/>
                <a:cs typeface="Tahoma" pitchFamily="34" charset="0"/>
              </a:rPr>
              <a:t> methods</a:t>
            </a:r>
            <a:endParaRPr kumimoji="0" lang="en-US" sz="2800" b="0" i="0"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endParaRPr>
          </a:p>
          <a:p>
            <a:pPr marL="342900" marR="0" lvl="0" indent="-342900" algn="l" defTabSz="914400" rtl="0" eaLnBrk="1" fontAlgn="auto" latinLnBrk="0" hangingPunct="1">
              <a:lnSpc>
                <a:spcPct val="100000"/>
              </a:lnSpc>
              <a:spcBef>
                <a:spcPct val="20000"/>
              </a:spcBef>
              <a:spcAft>
                <a:spcPts val="0"/>
              </a:spcAft>
              <a:buClr>
                <a:schemeClr val="accent1"/>
              </a:buClr>
              <a:buSzTx/>
              <a:tabLst/>
              <a:defRPr/>
            </a:pPr>
            <a:endParaRPr kumimoji="0" lang="en-US" sz="2800" b="0" i="0"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endParaRPr>
          </a:p>
        </p:txBody>
      </p:sp>
      <p:sp>
        <p:nvSpPr>
          <p:cNvPr id="8" name="Rectangle 7"/>
          <p:cNvSpPr/>
          <p:nvPr/>
        </p:nvSpPr>
        <p:spPr>
          <a:xfrm>
            <a:off x="4800600" y="3657600"/>
            <a:ext cx="3733800" cy="53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smtClean="0"/>
              <a:t>Unmanaged Devices</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smtClean="0"/>
              <a:t>ProctorCache</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76200"/>
            <a:ext cx="7924800" cy="1143000"/>
          </a:xfrm>
        </p:spPr>
        <p:txBody>
          <a:bodyPr/>
          <a:lstStyle/>
          <a:p>
            <a:r>
              <a:rPr lang="en-US" dirty="0" smtClean="0"/>
              <a:t>What is Proctor Caching?</a:t>
            </a:r>
            <a:endParaRPr lang="en-US" dirty="0"/>
          </a:p>
        </p:txBody>
      </p:sp>
      <p:sp>
        <p:nvSpPr>
          <p:cNvPr id="5" name="Content Placeholder 4"/>
          <p:cNvSpPr>
            <a:spLocks noGrp="1"/>
          </p:cNvSpPr>
          <p:nvPr>
            <p:ph idx="1"/>
          </p:nvPr>
        </p:nvSpPr>
        <p:spPr>
          <a:xfrm>
            <a:off x="5791200" y="1143000"/>
            <a:ext cx="3352800" cy="5715000"/>
          </a:xfrm>
          <a:solidFill>
            <a:schemeClr val="bg1"/>
          </a:solidFill>
        </p:spPr>
        <p:txBody>
          <a:bodyPr>
            <a:normAutofit fontScale="92500" lnSpcReduction="10000"/>
          </a:bodyPr>
          <a:lstStyle/>
          <a:p>
            <a:r>
              <a:rPr lang="en-US" dirty="0" err="1" smtClean="0"/>
              <a:t>ProctorCache</a:t>
            </a:r>
            <a:r>
              <a:rPr lang="en-US" dirty="0" smtClean="0"/>
              <a:t> is Pearson software that: </a:t>
            </a:r>
          </a:p>
          <a:p>
            <a:pPr lvl="1"/>
            <a:r>
              <a:rPr lang="en-US" dirty="0" smtClean="0"/>
              <a:t>Allows you to </a:t>
            </a:r>
            <a:r>
              <a:rPr lang="en-US" dirty="0" err="1" smtClean="0"/>
              <a:t>precache</a:t>
            </a:r>
            <a:r>
              <a:rPr lang="en-US" dirty="0" smtClean="0"/>
              <a:t> test content to your local network before a test;</a:t>
            </a:r>
          </a:p>
          <a:p>
            <a:pPr lvl="1"/>
            <a:r>
              <a:rPr lang="en-US" dirty="0" smtClean="0"/>
              <a:t>Reduces the burden on your network bandwidth</a:t>
            </a:r>
          </a:p>
          <a:p>
            <a:r>
              <a:rPr lang="en-US" dirty="0" smtClean="0"/>
              <a:t>Proctor caching is strongly recommended for all organizations testing online</a:t>
            </a:r>
          </a:p>
        </p:txBody>
      </p:sp>
      <p:pic>
        <p:nvPicPr>
          <p:cNvPr id="6" name="Picture 5" descr="pc_new.png"/>
          <p:cNvPicPr>
            <a:picLocks noChangeAspect="1"/>
          </p:cNvPicPr>
          <p:nvPr/>
        </p:nvPicPr>
        <p:blipFill>
          <a:blip r:embed="rId3" cstate="print"/>
          <a:stretch>
            <a:fillRect/>
          </a:stretch>
        </p:blipFill>
        <p:spPr>
          <a:xfrm>
            <a:off x="0" y="1066800"/>
            <a:ext cx="6191250" cy="5715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Presenters</a:t>
            </a:r>
            <a:endParaRPr lang="en-US" dirty="0"/>
          </a:p>
        </p:txBody>
      </p:sp>
      <p:sp>
        <p:nvSpPr>
          <p:cNvPr id="3" name="Content Placeholder 2"/>
          <p:cNvSpPr>
            <a:spLocks noGrp="1"/>
          </p:cNvSpPr>
          <p:nvPr>
            <p:ph idx="1"/>
          </p:nvPr>
        </p:nvSpPr>
        <p:spPr/>
        <p:txBody>
          <a:bodyPr/>
          <a:lstStyle/>
          <a:p>
            <a:r>
              <a:rPr lang="en-US" dirty="0" smtClean="0"/>
              <a:t>Bridgette Kelly</a:t>
            </a:r>
          </a:p>
          <a:p>
            <a:pPr lvl="1"/>
            <a:r>
              <a:rPr lang="en-US" dirty="0" smtClean="0"/>
              <a:t>Educational Specialist at DESE</a:t>
            </a:r>
          </a:p>
          <a:p>
            <a:r>
              <a:rPr lang="en-US" dirty="0" smtClean="0"/>
              <a:t>LeAnn Dahn</a:t>
            </a:r>
          </a:p>
          <a:p>
            <a:pPr lvl="1"/>
            <a:r>
              <a:rPr lang="en-US" dirty="0" smtClean="0"/>
              <a:t>Project Manager for Pearson</a:t>
            </a:r>
          </a:p>
          <a:p>
            <a:r>
              <a:rPr lang="en-US" dirty="0" err="1" smtClean="0"/>
              <a:t>Ammar</a:t>
            </a:r>
            <a:r>
              <a:rPr lang="en-US" dirty="0" smtClean="0"/>
              <a:t> </a:t>
            </a:r>
            <a:r>
              <a:rPr lang="en-US" dirty="0" err="1" smtClean="0"/>
              <a:t>Alim</a:t>
            </a:r>
            <a:endParaRPr lang="en-US" dirty="0" smtClean="0"/>
          </a:p>
          <a:p>
            <a:pPr lvl="1"/>
            <a:r>
              <a:rPr lang="en-US" dirty="0" smtClean="0"/>
              <a:t>Field Engineer for Pearson</a:t>
            </a:r>
            <a:endParaRPr lang="en-US"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sp>
        <p:nvSpPr>
          <p:cNvPr id="810" name="Shape 810"/>
          <p:cNvSpPr txBox="1">
            <a:spLocks noGrp="1"/>
          </p:cNvSpPr>
          <p:nvPr>
            <p:ph type="title"/>
          </p:nvPr>
        </p:nvSpPr>
        <p:spPr>
          <a:prstGeom prst="rect">
            <a:avLst/>
          </a:prstGeom>
          <a:noFill/>
          <a:ln>
            <a:noFill/>
          </a:ln>
        </p:spPr>
        <p:txBody>
          <a:bodyPr lIns="0" tIns="0" rIns="0" bIns="0" anchor="t" anchorCtr="0">
            <a:noAutofit/>
          </a:bodyPr>
          <a:lstStyle/>
          <a:p>
            <a:pPr marL="0" marR="0" lvl="0" indent="0" algn="l" rtl="0">
              <a:lnSpc>
                <a:spcPct val="142857"/>
              </a:lnSpc>
              <a:spcBef>
                <a:spcPts val="0"/>
              </a:spcBef>
              <a:spcAft>
                <a:spcPts val="0"/>
              </a:spcAft>
              <a:buClr>
                <a:schemeClr val="dk1"/>
              </a:buClr>
              <a:buSzPct val="25000"/>
              <a:buFont typeface="Times New Roman"/>
              <a:buNone/>
            </a:pPr>
            <a:r>
              <a:rPr lang="en-US" sz="3200" i="0" u="none" strike="noStrike" cap="none" dirty="0" smtClean="0">
                <a:solidFill>
                  <a:schemeClr val="dk1"/>
                </a:solidFill>
                <a:ea typeface="Verdana"/>
                <a:cs typeface="Verdana"/>
                <a:sym typeface="Verdana"/>
              </a:rPr>
              <a:t>Internet Connectivity with Proctor Caching</a:t>
            </a:r>
            <a:endParaRPr lang="en-US" sz="3200" i="0" u="none" strike="noStrike" cap="none" dirty="0">
              <a:solidFill>
                <a:schemeClr val="dk1"/>
              </a:solidFill>
              <a:ea typeface="Verdana"/>
              <a:cs typeface="Verdana"/>
              <a:sym typeface="Verdana"/>
            </a:endParaRPr>
          </a:p>
        </p:txBody>
      </p:sp>
      <p:sp>
        <p:nvSpPr>
          <p:cNvPr id="811" name="Shape 811"/>
          <p:cNvSpPr txBox="1">
            <a:spLocks noGrp="1"/>
          </p:cNvSpPr>
          <p:nvPr>
            <p:ph type="sldNum" idx="12"/>
          </p:nvPr>
        </p:nvSpPr>
        <p:spPr>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dk2"/>
              </a:buClr>
              <a:buSzPct val="25000"/>
              <a:buFont typeface="Arial"/>
              <a:buNone/>
            </a:pPr>
            <a:fld id="{00000000-1234-1234-1234-123412341234}" type="slidenum">
              <a:rPr lang="en-US" sz="800" b="0" i="0" u="none" strike="noStrike" cap="none">
                <a:solidFill>
                  <a:schemeClr val="dk2"/>
                </a:solidFill>
                <a:latin typeface="Arial"/>
                <a:ea typeface="Arial"/>
                <a:cs typeface="Arial"/>
                <a:sym typeface="Arial"/>
              </a:rPr>
              <a:pPr marL="0" marR="0" lvl="0" indent="0" algn="l" rtl="0">
                <a:lnSpc>
                  <a:spcPct val="100000"/>
                </a:lnSpc>
                <a:spcBef>
                  <a:spcPts val="0"/>
                </a:spcBef>
                <a:spcAft>
                  <a:spcPts val="0"/>
                </a:spcAft>
                <a:buClr>
                  <a:schemeClr val="dk2"/>
                </a:buClr>
                <a:buSzPct val="25000"/>
                <a:buFont typeface="Arial"/>
                <a:buNone/>
              </a:pPr>
              <a:t>20</a:t>
            </a:fld>
            <a:endParaRPr lang="en-US" sz="800" b="0" i="0" u="none" strike="noStrike" cap="none">
              <a:solidFill>
                <a:schemeClr val="dk2"/>
              </a:solidFill>
              <a:latin typeface="Arial"/>
              <a:ea typeface="Arial"/>
              <a:cs typeface="Arial"/>
              <a:sym typeface="Arial"/>
            </a:endParaRPr>
          </a:p>
        </p:txBody>
      </p:sp>
      <p:sp>
        <p:nvSpPr>
          <p:cNvPr id="812" name="Shape 812"/>
          <p:cNvSpPr txBox="1">
            <a:spLocks noGrp="1"/>
          </p:cNvSpPr>
          <p:nvPr>
            <p:ph type="ftr" idx="11"/>
          </p:nvPr>
        </p:nvSpPr>
        <p:spPr>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2"/>
              </a:buClr>
              <a:buSzPct val="25000"/>
              <a:buFont typeface="Arial"/>
              <a:buNone/>
            </a:pPr>
            <a:r>
              <a:rPr lang="en-US" sz="800" b="0" i="0" u="none" strike="noStrike" cap="none">
                <a:solidFill>
                  <a:schemeClr val="dk2"/>
                </a:solidFill>
                <a:latin typeface="Arial"/>
                <a:ea typeface="Arial"/>
                <a:cs typeface="Arial"/>
                <a:sym typeface="Arial"/>
              </a:rPr>
              <a:t>Technology Readiness, Proctor Caching, and SystemCheck</a:t>
            </a:r>
          </a:p>
        </p:txBody>
      </p:sp>
      <p:sp>
        <p:nvSpPr>
          <p:cNvPr id="814" name="Shape 814"/>
          <p:cNvSpPr/>
          <p:nvPr/>
        </p:nvSpPr>
        <p:spPr>
          <a:xfrm>
            <a:off x="6299689" y="1219200"/>
            <a:ext cx="2234711" cy="504824"/>
          </a:xfrm>
          <a:prstGeom prst="roundRect">
            <a:avLst>
              <a:gd name="adj" fmla="val 16667"/>
            </a:avLst>
          </a:prstGeom>
          <a:solidFill>
            <a:schemeClr val="lt1"/>
          </a:solidFill>
          <a:ln w="25400" cap="flat" cmpd="sng">
            <a:solidFill>
              <a:schemeClr val="accent1"/>
            </a:solidFill>
            <a:prstDash val="solid"/>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dk1"/>
              </a:buClr>
              <a:buSzPct val="25000"/>
              <a:buFont typeface="Verdana"/>
              <a:buNone/>
            </a:pPr>
            <a:r>
              <a:rPr lang="en-US" sz="1200" b="0" i="0" u="none" strike="noStrike" cap="none">
                <a:solidFill>
                  <a:schemeClr val="dk1"/>
                </a:solidFill>
                <a:latin typeface="Verdana"/>
                <a:ea typeface="Verdana"/>
                <a:cs typeface="Verdana"/>
                <a:sym typeface="Verdana"/>
              </a:rPr>
              <a:t>Wireless access points –</a:t>
            </a:r>
          </a:p>
          <a:p>
            <a:pPr marL="0" marR="0" lvl="0" indent="0" algn="ctr" rtl="0">
              <a:lnSpc>
                <a:spcPct val="100000"/>
              </a:lnSpc>
              <a:spcBef>
                <a:spcPts val="0"/>
              </a:spcBef>
              <a:spcAft>
                <a:spcPts val="0"/>
              </a:spcAft>
              <a:buClr>
                <a:schemeClr val="dk1"/>
              </a:buClr>
              <a:buSzPct val="25000"/>
              <a:buFont typeface="Verdana"/>
              <a:buNone/>
            </a:pPr>
            <a:r>
              <a:rPr lang="en-US" sz="1200" b="0" i="0" u="none" strike="noStrike" cap="none">
                <a:solidFill>
                  <a:schemeClr val="dk1"/>
                </a:solidFill>
                <a:latin typeface="Verdana"/>
                <a:ea typeface="Verdana"/>
                <a:cs typeface="Verdana"/>
                <a:sym typeface="Verdana"/>
              </a:rPr>
              <a:t>more is better</a:t>
            </a:r>
          </a:p>
        </p:txBody>
      </p:sp>
      <p:sp>
        <p:nvSpPr>
          <p:cNvPr id="815" name="Shape 815"/>
          <p:cNvSpPr/>
          <p:nvPr/>
        </p:nvSpPr>
        <p:spPr>
          <a:xfrm>
            <a:off x="6299689" y="2667000"/>
            <a:ext cx="2234709" cy="503238"/>
          </a:xfrm>
          <a:prstGeom prst="roundRect">
            <a:avLst>
              <a:gd name="adj" fmla="val 16667"/>
            </a:avLst>
          </a:prstGeom>
          <a:solidFill>
            <a:schemeClr val="lt1"/>
          </a:solidFill>
          <a:ln w="25400" cap="flat" cmpd="sng">
            <a:solidFill>
              <a:schemeClr val="accent1"/>
            </a:solidFill>
            <a:prstDash val="solid"/>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dk1"/>
              </a:buClr>
              <a:buSzPct val="25000"/>
              <a:buFont typeface="Verdana"/>
              <a:buNone/>
            </a:pPr>
            <a:r>
              <a:rPr lang="en-US" sz="1200" b="0" i="0" u="none" strike="noStrike" cap="none" dirty="0">
                <a:solidFill>
                  <a:schemeClr val="dk1"/>
                </a:solidFill>
                <a:latin typeface="Verdana"/>
                <a:ea typeface="Verdana"/>
                <a:cs typeface="Verdana"/>
                <a:sym typeface="Verdana"/>
              </a:rPr>
              <a:t>Distance – closer is</a:t>
            </a:r>
          </a:p>
          <a:p>
            <a:pPr marL="0" marR="0" lvl="0" indent="0" algn="ctr" rtl="0">
              <a:lnSpc>
                <a:spcPct val="100000"/>
              </a:lnSpc>
              <a:spcBef>
                <a:spcPts val="0"/>
              </a:spcBef>
              <a:spcAft>
                <a:spcPts val="0"/>
              </a:spcAft>
              <a:buClr>
                <a:schemeClr val="dk1"/>
              </a:buClr>
              <a:buSzPct val="25000"/>
              <a:buFont typeface="Verdana"/>
              <a:buNone/>
            </a:pPr>
            <a:r>
              <a:rPr lang="en-US" sz="1200" b="0" i="0" u="none" strike="noStrike" cap="none" dirty="0">
                <a:solidFill>
                  <a:schemeClr val="dk1"/>
                </a:solidFill>
                <a:latin typeface="Verdana"/>
                <a:ea typeface="Verdana"/>
                <a:cs typeface="Verdana"/>
                <a:sym typeface="Verdana"/>
              </a:rPr>
              <a:t>better</a:t>
            </a:r>
          </a:p>
        </p:txBody>
      </p:sp>
      <p:sp>
        <p:nvSpPr>
          <p:cNvPr id="816" name="Shape 816"/>
          <p:cNvSpPr/>
          <p:nvPr/>
        </p:nvSpPr>
        <p:spPr>
          <a:xfrm>
            <a:off x="6299687" y="1935480"/>
            <a:ext cx="2234711" cy="502920"/>
          </a:xfrm>
          <a:prstGeom prst="roundRect">
            <a:avLst>
              <a:gd name="adj" fmla="val 16667"/>
            </a:avLst>
          </a:prstGeom>
          <a:solidFill>
            <a:schemeClr val="lt1"/>
          </a:solidFill>
          <a:ln w="25400" cap="flat" cmpd="sng">
            <a:solidFill>
              <a:schemeClr val="accent1"/>
            </a:solidFill>
            <a:prstDash val="solid"/>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dk1"/>
              </a:buClr>
              <a:buSzPct val="25000"/>
              <a:buFont typeface="Verdana"/>
              <a:buNone/>
            </a:pPr>
            <a:r>
              <a:rPr lang="en-US" sz="1200" b="0" i="0" u="none" strike="noStrike" cap="none">
                <a:solidFill>
                  <a:schemeClr val="dk1"/>
                </a:solidFill>
                <a:latin typeface="Verdana"/>
                <a:ea typeface="Verdana"/>
                <a:cs typeface="Verdana"/>
                <a:sym typeface="Verdana"/>
              </a:rPr>
              <a:t>Limit number of computers per wireless access point</a:t>
            </a:r>
          </a:p>
        </p:txBody>
      </p:sp>
      <p:sp>
        <p:nvSpPr>
          <p:cNvPr id="817" name="Shape 817"/>
          <p:cNvSpPr/>
          <p:nvPr/>
        </p:nvSpPr>
        <p:spPr>
          <a:xfrm>
            <a:off x="6299687" y="3413760"/>
            <a:ext cx="2234711" cy="320038"/>
          </a:xfrm>
          <a:prstGeom prst="roundRect">
            <a:avLst>
              <a:gd name="adj" fmla="val 16667"/>
            </a:avLst>
          </a:prstGeom>
          <a:solidFill>
            <a:schemeClr val="lt1"/>
          </a:solidFill>
          <a:ln w="25400" cap="flat" cmpd="sng">
            <a:solidFill>
              <a:schemeClr val="accent1"/>
            </a:solidFill>
            <a:prstDash val="solid"/>
            <a:round/>
            <a:headEnd type="none" w="med" len="med"/>
            <a:tailEnd type="none" w="med" len="med"/>
          </a:ln>
        </p:spPr>
        <p:txBody>
          <a:bodyPr lIns="0" tIns="0" rIns="0" bIns="0" anchor="ctr" anchorCtr="0">
            <a:noAutofit/>
          </a:bodyPr>
          <a:lstStyle/>
          <a:p>
            <a:pPr marL="273050" marR="0" lvl="0" indent="-273050" algn="ctr" rtl="0">
              <a:lnSpc>
                <a:spcPct val="100000"/>
              </a:lnSpc>
              <a:spcBef>
                <a:spcPts val="0"/>
              </a:spcBef>
              <a:spcAft>
                <a:spcPts val="0"/>
              </a:spcAft>
              <a:buClr>
                <a:schemeClr val="dk1"/>
              </a:buClr>
              <a:buSzPct val="25000"/>
              <a:buFont typeface="Verdana"/>
              <a:buNone/>
            </a:pPr>
            <a:r>
              <a:rPr lang="en-US" sz="1200" b="0" i="0" u="none" strike="noStrike" cap="none">
                <a:solidFill>
                  <a:schemeClr val="dk1"/>
                </a:solidFill>
                <a:latin typeface="Verdana"/>
                <a:ea typeface="Verdana"/>
                <a:cs typeface="Verdana"/>
                <a:sym typeface="Verdana"/>
              </a:rPr>
              <a:t>Limit obstructions</a:t>
            </a:r>
          </a:p>
        </p:txBody>
      </p:sp>
      <p:sp>
        <p:nvSpPr>
          <p:cNvPr id="819" name="Shape 819"/>
          <p:cNvSpPr/>
          <p:nvPr/>
        </p:nvSpPr>
        <p:spPr>
          <a:xfrm>
            <a:off x="6324600" y="3962400"/>
            <a:ext cx="2234699" cy="503099"/>
          </a:xfrm>
          <a:prstGeom prst="roundRect">
            <a:avLst>
              <a:gd name="adj" fmla="val 16667"/>
            </a:avLst>
          </a:prstGeom>
          <a:solidFill>
            <a:schemeClr val="lt1"/>
          </a:solidFill>
          <a:ln w="25400" cap="flat" cmpd="sng">
            <a:solidFill>
              <a:schemeClr val="accent1"/>
            </a:solidFill>
            <a:prstDash val="solid"/>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dk1"/>
              </a:buClr>
              <a:buSzPct val="25000"/>
              <a:buFont typeface="Verdana"/>
              <a:buNone/>
            </a:pPr>
            <a:r>
              <a:rPr lang="en-US" sz="1200" b="0" i="0" u="none" strike="noStrike" cap="none" dirty="0">
                <a:solidFill>
                  <a:schemeClr val="dk1"/>
                </a:solidFill>
                <a:latin typeface="Verdana"/>
                <a:ea typeface="Verdana"/>
                <a:cs typeface="Verdana"/>
                <a:sym typeface="Verdana"/>
              </a:rPr>
              <a:t>Test performance before scaling</a:t>
            </a:r>
          </a:p>
        </p:txBody>
      </p:sp>
      <p:pic>
        <p:nvPicPr>
          <p:cNvPr id="13" name="Shape 813" descr="WirelessNetwork v5.tif"/>
          <p:cNvPicPr preferRelativeResize="0"/>
          <p:nvPr/>
        </p:nvPicPr>
        <p:blipFill rotWithShape="1">
          <a:blip r:embed="rId3" cstate="print">
            <a:alphaModFix/>
          </a:blip>
          <a:srcRect/>
          <a:stretch/>
        </p:blipFill>
        <p:spPr>
          <a:xfrm>
            <a:off x="849924" y="981075"/>
            <a:ext cx="4453304" cy="5262563"/>
          </a:xfrm>
          <a:prstGeom prst="rect">
            <a:avLst/>
          </a:prstGeom>
          <a:noFill/>
          <a:ln w="12700" cap="flat" cmpd="sng">
            <a:solidFill>
              <a:srgbClr val="7F7F7F"/>
            </a:solidFill>
            <a:prstDash val="solid"/>
            <a:miter/>
            <a:headEnd type="none" w="med" len="med"/>
            <a:tailEnd type="none" w="med" len="me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077200" cy="1143000"/>
          </a:xfrm>
        </p:spPr>
        <p:txBody>
          <a:bodyPr>
            <a:noAutofit/>
          </a:bodyPr>
          <a:lstStyle/>
          <a:p>
            <a:r>
              <a:rPr lang="en-US" sz="3600" dirty="0" smtClean="0"/>
              <a:t>Proctor Caching System Requirements and Recommendations</a:t>
            </a:r>
            <a:endParaRPr lang="en-US" sz="3600" dirty="0"/>
          </a:p>
        </p:txBody>
      </p:sp>
      <p:sp>
        <p:nvSpPr>
          <p:cNvPr id="3" name="Content Placeholder 2"/>
          <p:cNvSpPr>
            <a:spLocks noGrp="1"/>
          </p:cNvSpPr>
          <p:nvPr>
            <p:ph idx="1"/>
          </p:nvPr>
        </p:nvSpPr>
        <p:spPr>
          <a:xfrm>
            <a:off x="609600" y="1447800"/>
            <a:ext cx="7924800" cy="4602163"/>
          </a:xfrm>
        </p:spPr>
        <p:txBody>
          <a:bodyPr>
            <a:normAutofit fontScale="25000" lnSpcReduction="20000"/>
          </a:bodyPr>
          <a:lstStyle/>
          <a:p>
            <a:pPr>
              <a:lnSpc>
                <a:spcPct val="120000"/>
              </a:lnSpc>
            </a:pPr>
            <a:r>
              <a:rPr lang="en-US" sz="8000" dirty="0" smtClean="0"/>
              <a:t>Proctor Caching runs on Windows and Mac OS X. </a:t>
            </a:r>
          </a:p>
          <a:p>
            <a:pPr>
              <a:lnSpc>
                <a:spcPct val="120000"/>
              </a:lnSpc>
            </a:pPr>
            <a:r>
              <a:rPr lang="en-US" sz="8000" dirty="0" smtClean="0"/>
              <a:t>Does not require an underlying server-based operating system.</a:t>
            </a:r>
          </a:p>
          <a:p>
            <a:pPr>
              <a:lnSpc>
                <a:spcPct val="120000"/>
              </a:lnSpc>
            </a:pPr>
            <a:r>
              <a:rPr lang="en-US" sz="8000" dirty="0" smtClean="0"/>
              <a:t>TCP ports include: 80 (Internet), 443, 4480 and 4481 (Local Network).</a:t>
            </a:r>
          </a:p>
          <a:p>
            <a:pPr>
              <a:lnSpc>
                <a:spcPct val="120000"/>
              </a:lnSpc>
            </a:pPr>
            <a:r>
              <a:rPr lang="en-US" sz="8000" dirty="0" smtClean="0"/>
              <a:t>Proctor Caching requires a fixed internal IP address.</a:t>
            </a:r>
          </a:p>
          <a:p>
            <a:pPr>
              <a:lnSpc>
                <a:spcPct val="120000"/>
              </a:lnSpc>
            </a:pPr>
            <a:r>
              <a:rPr lang="en-US" sz="8000" dirty="0" smtClean="0"/>
              <a:t>For setting up an upstream proxy, refer to the Windows or Mac “Set Up and User </a:t>
            </a:r>
            <a:r>
              <a:rPr lang="en-US" sz="8000" dirty="0" err="1" smtClean="0"/>
              <a:t>ProctorCache</a:t>
            </a:r>
            <a:r>
              <a:rPr lang="en-US" sz="8000" dirty="0" smtClean="0"/>
              <a:t>” section in the </a:t>
            </a:r>
            <a:r>
              <a:rPr lang="en-US" sz="8000" i="1" dirty="0" err="1" smtClean="0"/>
              <a:t>TestNav</a:t>
            </a:r>
            <a:r>
              <a:rPr lang="en-US" sz="8000" i="1" dirty="0" smtClean="0"/>
              <a:t> 8 Proctor Caching User Guide.</a:t>
            </a:r>
          </a:p>
          <a:p>
            <a:pPr>
              <a:lnSpc>
                <a:spcPct val="120000"/>
              </a:lnSpc>
            </a:pPr>
            <a:r>
              <a:rPr lang="en-US" sz="8000" dirty="0" smtClean="0"/>
              <a:t>Organizations may set up multiple proctor caching machines. </a:t>
            </a:r>
          </a:p>
          <a:p>
            <a:pPr>
              <a:lnSpc>
                <a:spcPct val="120000"/>
              </a:lnSpc>
            </a:pPr>
            <a:r>
              <a:rPr lang="en-US" sz="8000" dirty="0" smtClean="0"/>
              <a:t>Whenever possible, it is recommended to minimize the physical distance between proctor caching machines and student testing devices. It is also recommended to set up proctor caching machines locally (i.e., at schools), rather than centrally (districts).</a:t>
            </a:r>
          </a:p>
          <a:p>
            <a:endParaRPr lang="en-US"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Proctor Caching Setup – Download and Installation</a:t>
            </a:r>
            <a:endParaRPr lang="en-US" dirty="0"/>
          </a:p>
        </p:txBody>
      </p:sp>
      <p:graphicFrame>
        <p:nvGraphicFramePr>
          <p:cNvPr id="7" name="Content Placeholder 6"/>
          <p:cNvGraphicFramePr>
            <a:graphicFrameLocks noGrp="1"/>
          </p:cNvGraphicFramePr>
          <p:nvPr>
            <p:ph idx="1"/>
          </p:nvPr>
        </p:nvGraphicFramePr>
        <p:xfrm>
          <a:off x="609600" y="1524000"/>
          <a:ext cx="7924800" cy="4602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Proctor Caching Setup – </a:t>
            </a:r>
            <a:r>
              <a:rPr lang="en-US" dirty="0" err="1" smtClean="0"/>
              <a:t>TestNav</a:t>
            </a:r>
            <a:r>
              <a:rPr lang="en-US" dirty="0" smtClean="0"/>
              <a:t> Configuration</a:t>
            </a:r>
            <a:endParaRPr lang="en-US" dirty="0"/>
          </a:p>
        </p:txBody>
      </p:sp>
      <p:sp>
        <p:nvSpPr>
          <p:cNvPr id="3" name="Content Placeholder 2"/>
          <p:cNvSpPr>
            <a:spLocks noGrp="1"/>
          </p:cNvSpPr>
          <p:nvPr>
            <p:ph type="body" idx="1"/>
          </p:nvPr>
        </p:nvSpPr>
        <p:spPr>
          <a:xfrm>
            <a:off x="609600" y="1524001"/>
            <a:ext cx="7924800" cy="3124199"/>
          </a:xfrm>
        </p:spPr>
        <p:txBody>
          <a:bodyPr>
            <a:normAutofit fontScale="92500" lnSpcReduction="20000"/>
          </a:bodyPr>
          <a:lstStyle/>
          <a:p>
            <a:r>
              <a:rPr lang="en-US" dirty="0" err="1" smtClean="0"/>
              <a:t>TestNav</a:t>
            </a:r>
            <a:r>
              <a:rPr lang="en-US" dirty="0" smtClean="0"/>
              <a:t> configuration for proctor caching is available:</a:t>
            </a:r>
          </a:p>
          <a:p>
            <a:pPr lvl="1"/>
            <a:r>
              <a:rPr lang="en-US" dirty="0" smtClean="0"/>
              <a:t>For the infrastructure trial through the training site: </a:t>
            </a:r>
            <a:r>
              <a:rPr lang="en-US" dirty="0" smtClean="0">
                <a:hlinkClick r:id="rId3"/>
              </a:rPr>
              <a:t>http://trng-mcas.pearsonaccessnext.com</a:t>
            </a:r>
            <a:endParaRPr lang="en-US" dirty="0" smtClean="0"/>
          </a:p>
          <a:p>
            <a:pPr lvl="1"/>
            <a:r>
              <a:rPr lang="en-US" dirty="0" smtClean="0"/>
              <a:t>For the operational test through the live site: </a:t>
            </a:r>
            <a:r>
              <a:rPr lang="en-US" dirty="0" smtClean="0">
                <a:hlinkClick r:id="rId4"/>
              </a:rPr>
              <a:t>http://mcas.pearsonaccessnext.com</a:t>
            </a:r>
            <a:endParaRPr lang="en-US" dirty="0" smtClean="0"/>
          </a:p>
          <a:p>
            <a:r>
              <a:rPr lang="en-US" dirty="0" smtClean="0"/>
              <a:t>Configurations set up in the training site can be exported and then imported directly into the operational site.</a:t>
            </a:r>
          </a:p>
        </p:txBody>
      </p:sp>
      <p:pic>
        <p:nvPicPr>
          <p:cNvPr id="1026" name="Picture 2"/>
          <p:cNvPicPr>
            <a:picLocks noChangeAspect="1" noChangeArrowheads="1"/>
          </p:cNvPicPr>
          <p:nvPr/>
        </p:nvPicPr>
        <p:blipFill>
          <a:blip r:embed="rId5" cstate="print"/>
          <a:srcRect/>
          <a:stretch>
            <a:fillRect/>
          </a:stretch>
        </p:blipFill>
        <p:spPr bwMode="auto">
          <a:xfrm>
            <a:off x="152400" y="4724400"/>
            <a:ext cx="8812221" cy="1758761"/>
          </a:xfrm>
          <a:prstGeom prst="rect">
            <a:avLst/>
          </a:prstGeom>
          <a:noFill/>
          <a:ln w="9525">
            <a:noFill/>
            <a:miter lim="800000"/>
            <a:headEnd/>
            <a:tailEnd/>
          </a:ln>
        </p:spPr>
      </p:pic>
    </p:spTree>
    <p:extLst>
      <p:ext uri="{BB962C8B-B14F-4D97-AF65-F5344CB8AC3E}">
        <p14:creationId xmlns:p14="http://schemas.microsoft.com/office/powerpoint/2010/main" val="20570976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Proctor Cache Setup - </a:t>
            </a:r>
            <a:r>
              <a:rPr lang="en-US" dirty="0" err="1" smtClean="0"/>
              <a:t>Precaching</a:t>
            </a:r>
            <a:endParaRPr lang="en-US" dirty="0"/>
          </a:p>
        </p:txBody>
      </p:sp>
      <p:sp>
        <p:nvSpPr>
          <p:cNvPr id="3" name="Content Placeholder 2"/>
          <p:cNvSpPr>
            <a:spLocks noGrp="1"/>
          </p:cNvSpPr>
          <p:nvPr>
            <p:ph idx="1"/>
          </p:nvPr>
        </p:nvSpPr>
        <p:spPr/>
        <p:txBody>
          <a:bodyPr>
            <a:normAutofit fontScale="70000" lnSpcReduction="20000"/>
          </a:bodyPr>
          <a:lstStyle/>
          <a:p>
            <a:r>
              <a:rPr lang="en-US" sz="3400" dirty="0" smtClean="0"/>
              <a:t>You may </a:t>
            </a:r>
            <a:r>
              <a:rPr lang="en-US" sz="3400" dirty="0" err="1" smtClean="0"/>
              <a:t>precache</a:t>
            </a:r>
            <a:r>
              <a:rPr lang="en-US" sz="3400" dirty="0" smtClean="0"/>
              <a:t> by test prior to student tests being created in the system.</a:t>
            </a:r>
          </a:p>
          <a:p>
            <a:pPr lvl="1"/>
            <a:r>
              <a:rPr lang="en-US" sz="3000" dirty="0" err="1" smtClean="0"/>
              <a:t>Precaching</a:t>
            </a:r>
            <a:r>
              <a:rPr lang="en-US" sz="3000" dirty="0" smtClean="0"/>
              <a:t> for the Infrastructure Trial can be done as soon as forms are available (approximately February 10). </a:t>
            </a:r>
          </a:p>
          <a:p>
            <a:pPr lvl="1"/>
            <a:r>
              <a:rPr lang="en-US" sz="3000" dirty="0" err="1" smtClean="0"/>
              <a:t>Precaching</a:t>
            </a:r>
            <a:r>
              <a:rPr lang="en-US" sz="3000" dirty="0" smtClean="0"/>
              <a:t> for the operational testing can be done when content is available, approximately two weeks prior to the opening of the window. </a:t>
            </a:r>
          </a:p>
          <a:p>
            <a:r>
              <a:rPr lang="en-US" sz="3400" dirty="0" smtClean="0"/>
              <a:t>TestNav configurations work from school to district. A school </a:t>
            </a:r>
            <a:r>
              <a:rPr lang="en-US" sz="3400" dirty="0" err="1" smtClean="0"/>
              <a:t>precaching</a:t>
            </a:r>
            <a:r>
              <a:rPr lang="en-US" sz="3400" dirty="0" smtClean="0"/>
              <a:t> machine will take precedence over a district. If a school does not have a setup, then the district setup will apply. </a:t>
            </a:r>
          </a:p>
          <a:p>
            <a:r>
              <a:rPr lang="en-US" sz="3400" dirty="0" smtClean="0"/>
              <a:t>An organization can only have one configuration, however, each configuration can have multiple </a:t>
            </a:r>
            <a:r>
              <a:rPr lang="en-US" sz="3400" dirty="0" err="1" smtClean="0"/>
              <a:t>precaching</a:t>
            </a:r>
            <a:r>
              <a:rPr lang="en-US" sz="3400" dirty="0" smtClean="0"/>
              <a:t> computers set up. </a:t>
            </a:r>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Precaching</a:t>
            </a:r>
            <a:r>
              <a:rPr lang="en-US" dirty="0" smtClean="0"/>
              <a:t> By Test</a:t>
            </a:r>
            <a:endParaRPr lang="en-US" dirty="0"/>
          </a:p>
        </p:txBody>
      </p:sp>
      <p:sp>
        <p:nvSpPr>
          <p:cNvPr id="3" name="Content Placeholder 2"/>
          <p:cNvSpPr>
            <a:spLocks noGrp="1"/>
          </p:cNvSpPr>
          <p:nvPr>
            <p:ph type="body" idx="1"/>
          </p:nvPr>
        </p:nvSpPr>
        <p:spPr/>
        <p:txBody>
          <a:bodyPr/>
          <a:lstStyle/>
          <a:p>
            <a:r>
              <a:rPr lang="en-US" dirty="0" err="1" smtClean="0"/>
              <a:t>Precaching</a:t>
            </a:r>
            <a:r>
              <a:rPr lang="en-US" dirty="0" smtClean="0"/>
              <a:t> is available through the training site and is recommended to be done by test. </a:t>
            </a:r>
          </a:p>
          <a:p>
            <a:r>
              <a:rPr lang="en-US" dirty="0" err="1" smtClean="0"/>
              <a:t>Precaching</a:t>
            </a:r>
            <a:r>
              <a:rPr lang="en-US" dirty="0" smtClean="0"/>
              <a:t> by Test needs to be done only once for the entire organization. </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304800" y="3962400"/>
            <a:ext cx="8694174" cy="1752600"/>
          </a:xfrm>
          <a:prstGeom prst="rect">
            <a:avLst/>
          </a:prstGeom>
          <a:noFill/>
          <a:ln w="9525">
            <a:noFill/>
            <a:miter lim="800000"/>
            <a:headEnd/>
            <a:tailEnd/>
          </a:ln>
        </p:spPr>
      </p:pic>
    </p:spTree>
    <p:extLst>
      <p:ext uri="{BB962C8B-B14F-4D97-AF65-F5344CB8AC3E}">
        <p14:creationId xmlns:p14="http://schemas.microsoft.com/office/powerpoint/2010/main" val="42262684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Proctor Caching Diagnostics</a:t>
            </a:r>
            <a:endParaRPr lang="en-US" dirty="0"/>
          </a:p>
        </p:txBody>
      </p:sp>
      <p:pic>
        <p:nvPicPr>
          <p:cNvPr id="4" name="Content Placeholder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0" y="2162175"/>
            <a:ext cx="9144000" cy="1724025"/>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457769"/>
            <a:ext cx="9144000" cy="1728036"/>
          </a:xfrm>
          <a:prstGeom prst="rect">
            <a:avLst/>
          </a:prstGeom>
        </p:spPr>
      </p:pic>
      <p:sp>
        <p:nvSpPr>
          <p:cNvPr id="3" name="TextBox 2"/>
          <p:cNvSpPr txBox="1"/>
          <p:nvPr/>
        </p:nvSpPr>
        <p:spPr>
          <a:xfrm>
            <a:off x="127887" y="1836184"/>
            <a:ext cx="1010502" cy="298303"/>
          </a:xfrm>
          <a:prstGeom prst="rect">
            <a:avLst/>
          </a:prstGeom>
          <a:noFill/>
        </p:spPr>
        <p:txBody>
          <a:bodyPr wrap="none" lIns="82058" tIns="41029" rIns="82058" bIns="41029" rtlCol="0">
            <a:spAutoFit/>
          </a:bodyPr>
          <a:lstStyle/>
          <a:p>
            <a:r>
              <a:rPr lang="en-US" dirty="0" smtClean="0"/>
              <a:t>Tests Tab:</a:t>
            </a:r>
            <a:endParaRPr lang="en-US" dirty="0"/>
          </a:p>
        </p:txBody>
      </p:sp>
      <p:sp>
        <p:nvSpPr>
          <p:cNvPr id="6" name="Rectangle 5"/>
          <p:cNvSpPr/>
          <p:nvPr/>
        </p:nvSpPr>
        <p:spPr>
          <a:xfrm>
            <a:off x="127887" y="4131888"/>
            <a:ext cx="1121108" cy="298303"/>
          </a:xfrm>
          <a:prstGeom prst="rect">
            <a:avLst/>
          </a:prstGeom>
        </p:spPr>
        <p:txBody>
          <a:bodyPr wrap="none" lIns="82058" tIns="41029" rIns="82058" bIns="41029">
            <a:spAutoFit/>
          </a:bodyPr>
          <a:lstStyle/>
          <a:p>
            <a:r>
              <a:rPr lang="en-US" dirty="0" smtClean="0"/>
              <a:t>Clients Tab</a:t>
            </a:r>
            <a:r>
              <a:rPr lang="en-US" dirty="0"/>
              <a:t>:</a:t>
            </a:r>
          </a:p>
        </p:txBody>
      </p:sp>
    </p:spTree>
    <p:extLst>
      <p:ext uri="{BB962C8B-B14F-4D97-AF65-F5344CB8AC3E}">
        <p14:creationId xmlns:p14="http://schemas.microsoft.com/office/powerpoint/2010/main" val="29173218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Frequently Asked Questions</a:t>
            </a:r>
            <a:endParaRPr lang="en-US" dirty="0"/>
          </a:p>
        </p:txBody>
      </p:sp>
      <p:sp>
        <p:nvSpPr>
          <p:cNvPr id="3" name="Content Placeholder 2"/>
          <p:cNvSpPr>
            <a:spLocks noGrp="1"/>
          </p:cNvSpPr>
          <p:nvPr>
            <p:ph idx="1"/>
          </p:nvPr>
        </p:nvSpPr>
        <p:spPr/>
        <p:txBody>
          <a:bodyPr>
            <a:noAutofit/>
          </a:bodyPr>
          <a:lstStyle/>
          <a:p>
            <a:r>
              <a:rPr lang="en-US" sz="2000" b="1" dirty="0" smtClean="0"/>
              <a:t>How do I verify my content is cached?</a:t>
            </a:r>
          </a:p>
          <a:p>
            <a:pPr lvl="1"/>
            <a:r>
              <a:rPr lang="en-US" sz="2000" dirty="0" smtClean="0"/>
              <a:t>To find out if proctor caching is working as expected, you may enter the following URL to see if forms have been correctly </a:t>
            </a:r>
            <a:r>
              <a:rPr lang="en-US" sz="2000" dirty="0" err="1" smtClean="0"/>
              <a:t>precached</a:t>
            </a:r>
            <a:r>
              <a:rPr lang="en-US" sz="2000" dirty="0" smtClean="0"/>
              <a:t>: http://[Caching Computer’s IP Address]:4480</a:t>
            </a:r>
          </a:p>
          <a:p>
            <a:r>
              <a:rPr lang="en-US" sz="2000" b="1" dirty="0" smtClean="0"/>
              <a:t>How do I test to see if the clients are connecting to the proctor caching computer? </a:t>
            </a:r>
          </a:p>
          <a:p>
            <a:pPr lvl="1"/>
            <a:r>
              <a:rPr lang="en-US" sz="2000" dirty="0" smtClean="0"/>
              <a:t>On the Sign In Screen on the TestNav app, there is a User Icon on the top, right-hand side of the screen with an App Check option. You can enter the </a:t>
            </a:r>
            <a:r>
              <a:rPr lang="en-US" sz="2000" dirty="0" err="1" smtClean="0"/>
              <a:t>Config</a:t>
            </a:r>
            <a:r>
              <a:rPr lang="en-US" sz="2000" dirty="0" smtClean="0"/>
              <a:t> ID found in PearsonAccessnext found at Setup &gt; TestNav Configurations. There will be an ID for each computer set up in that Configuration.</a:t>
            </a:r>
          </a:p>
        </p:txBody>
      </p:sp>
      <p:sp>
        <p:nvSpPr>
          <p:cNvPr id="4" name="Footer Placeholder 3"/>
          <p:cNvSpPr>
            <a:spLocks noGrp="1"/>
          </p:cNvSpPr>
          <p:nvPr>
            <p:ph type="ftr" sz="quarter" idx="11"/>
          </p:nvPr>
        </p:nvSpPr>
        <p:spPr/>
        <p:txBody>
          <a:bodyPr/>
          <a:lstStyle/>
          <a:p>
            <a:r>
              <a:rPr lang="en-US" dirty="0" smtClean="0"/>
              <a:t>Massachusetts Department of Elementary and Secondary Education</a:t>
            </a:r>
            <a:endParaRPr lang="en-US" dirty="0"/>
          </a:p>
        </p:txBody>
      </p:sp>
      <p:sp>
        <p:nvSpPr>
          <p:cNvPr id="5" name="Slide Number Placeholder 4"/>
          <p:cNvSpPr>
            <a:spLocks noGrp="1"/>
          </p:cNvSpPr>
          <p:nvPr>
            <p:ph type="sldNum" sz="quarter" idx="12"/>
          </p:nvPr>
        </p:nvSpPr>
        <p:spPr/>
        <p:txBody>
          <a:bodyPr/>
          <a:lstStyle/>
          <a:p>
            <a:fld id="{BD26C40E-487C-40A4-A841-8174FD7B7142}"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Frequently Asked Questions (continued)</a:t>
            </a:r>
            <a:endParaRPr lang="en-US" dirty="0"/>
          </a:p>
        </p:txBody>
      </p:sp>
      <p:sp>
        <p:nvSpPr>
          <p:cNvPr id="3" name="Content Placeholder 2"/>
          <p:cNvSpPr>
            <a:spLocks noGrp="1"/>
          </p:cNvSpPr>
          <p:nvPr>
            <p:ph idx="1"/>
          </p:nvPr>
        </p:nvSpPr>
        <p:spPr/>
        <p:txBody>
          <a:bodyPr>
            <a:noAutofit/>
          </a:bodyPr>
          <a:lstStyle/>
          <a:p>
            <a:r>
              <a:rPr lang="en-US" sz="2200" b="1" dirty="0" smtClean="0"/>
              <a:t>When do I purge test content? </a:t>
            </a:r>
          </a:p>
          <a:p>
            <a:pPr lvl="1"/>
            <a:r>
              <a:rPr lang="en-US" sz="2200" dirty="0" smtClean="0"/>
              <a:t>Schools and districts that administered PARCC CBT in 2016 or 2015 should purge previous test content and uninstall existing proctor caching software before installing updated proctor caching software for spring 2017.</a:t>
            </a:r>
          </a:p>
          <a:p>
            <a:pPr lvl="1"/>
            <a:endParaRPr lang="en-US" sz="2200" dirty="0" smtClean="0"/>
          </a:p>
          <a:p>
            <a:pPr lvl="1"/>
            <a:r>
              <a:rPr lang="en-US" sz="2200" dirty="0" smtClean="0"/>
              <a:t>At the end of the spring 2017 testing window, it is expected that schools and districts purge test content for security purposes (and to reduce the amount of data stored on the caching machine). </a:t>
            </a:r>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Infrastructure Trial</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3</a:t>
            </a:fld>
            <a:endParaRPr lang="en-US"/>
          </a:p>
        </p:txBody>
      </p:sp>
      <p:sp>
        <p:nvSpPr>
          <p:cNvPr id="7" name="Content Placeholder 6"/>
          <p:cNvSpPr>
            <a:spLocks noGrp="1"/>
          </p:cNvSpPr>
          <p:nvPr>
            <p:ph idx="1"/>
          </p:nvPr>
        </p:nvSpPr>
        <p:spPr/>
        <p:txBody>
          <a:bodyPr/>
          <a:lstStyle/>
          <a:p>
            <a:r>
              <a:rPr lang="en-US" dirty="0" smtClean="0"/>
              <a:t>Review of Computer-Based Testing Components</a:t>
            </a:r>
          </a:p>
          <a:p>
            <a:r>
              <a:rPr lang="en-US" dirty="0" err="1" smtClean="0"/>
              <a:t>TestNav</a:t>
            </a:r>
            <a:r>
              <a:rPr lang="en-US" dirty="0" smtClean="0"/>
              <a:t> Installation</a:t>
            </a:r>
          </a:p>
          <a:p>
            <a:r>
              <a:rPr lang="en-US" dirty="0" err="1" smtClean="0"/>
              <a:t>ProctorCache</a:t>
            </a:r>
            <a:endParaRPr lang="en-US" dirty="0" smtClean="0"/>
          </a:p>
          <a:p>
            <a:r>
              <a:rPr lang="en-US" dirty="0" smtClean="0"/>
              <a:t>Infrastructure Trials</a:t>
            </a:r>
          </a:p>
          <a:p>
            <a:r>
              <a:rPr lang="en-US" dirty="0" smtClean="0"/>
              <a:t>Troubleshooting</a:t>
            </a:r>
          </a:p>
          <a:p>
            <a:r>
              <a:rPr lang="en-US" dirty="0" smtClean="0"/>
              <a:t>Resources and Support</a:t>
            </a:r>
          </a:p>
          <a:p>
            <a:endParaRPr lang="en-US" dirty="0" smtClean="0"/>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fontScale="85000" lnSpcReduction="10000"/>
          </a:bodyPr>
          <a:lstStyle/>
          <a:p>
            <a:r>
              <a:rPr lang="en-US" b="1" dirty="0" smtClean="0"/>
              <a:t>Purpose of an Infrastructure Trial: </a:t>
            </a:r>
            <a:r>
              <a:rPr lang="en-US" dirty="0" smtClean="0"/>
              <a:t>an opportunity for districts, schools, and students to prepare for the computer-based tests by simulating test day network utilization</a:t>
            </a:r>
          </a:p>
          <a:p>
            <a:r>
              <a:rPr lang="en-US" dirty="0" smtClean="0"/>
              <a:t>It will provide final confirmation that:</a:t>
            </a:r>
          </a:p>
          <a:p>
            <a:pPr lvl="1"/>
            <a:r>
              <a:rPr lang="en-US" dirty="0" smtClean="0"/>
              <a:t>TestNav is configured correctly</a:t>
            </a:r>
          </a:p>
          <a:p>
            <a:pPr lvl="1"/>
            <a:r>
              <a:rPr lang="en-US" dirty="0" smtClean="0"/>
              <a:t>Devices can successfully run TestNav</a:t>
            </a:r>
          </a:p>
          <a:p>
            <a:pPr lvl="1"/>
            <a:r>
              <a:rPr lang="en-US" dirty="0" smtClean="0"/>
              <a:t>Networks will bear the full load during operational testing</a:t>
            </a:r>
          </a:p>
          <a:p>
            <a:pPr lvl="1"/>
            <a:r>
              <a:rPr lang="en-US" dirty="0" smtClean="0"/>
              <a:t>Participating staff know what to do for computer-based testing</a:t>
            </a:r>
          </a:p>
          <a:p>
            <a:r>
              <a:rPr lang="en-US" b="1" dirty="0" smtClean="0"/>
              <a:t>Who should participate: </a:t>
            </a:r>
            <a:r>
              <a:rPr lang="en-US" dirty="0" smtClean="0"/>
              <a:t>test coordinators, technology coordinators, test administrators, students</a:t>
            </a:r>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Started</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System Requirements</a:t>
            </a:r>
          </a:p>
          <a:p>
            <a:pPr lvl="1"/>
            <a:r>
              <a:rPr lang="en-US" dirty="0" smtClean="0">
                <a:hlinkClick r:id="rId3"/>
              </a:rPr>
              <a:t>TestNav</a:t>
            </a:r>
            <a:endParaRPr lang="en-US" dirty="0" smtClean="0"/>
          </a:p>
          <a:p>
            <a:pPr lvl="1"/>
            <a:r>
              <a:rPr lang="en-US" dirty="0" smtClean="0">
                <a:hlinkClick r:id="rId4"/>
              </a:rPr>
              <a:t>Proctor Caching</a:t>
            </a:r>
            <a:r>
              <a:rPr lang="en-US" dirty="0" smtClean="0"/>
              <a:t> - </a:t>
            </a:r>
            <a:r>
              <a:rPr lang="en-US" dirty="0" err="1" smtClean="0"/>
              <a:t>ProctorCache</a:t>
            </a:r>
            <a:r>
              <a:rPr lang="en-US" dirty="0" smtClean="0"/>
              <a:t> Version 2016.9 is required for spring 2017 testing. If you have an old version of </a:t>
            </a:r>
            <a:r>
              <a:rPr lang="en-US" dirty="0" err="1" smtClean="0"/>
              <a:t>ProctorCache</a:t>
            </a:r>
            <a:r>
              <a:rPr lang="en-US" dirty="0" smtClean="0"/>
              <a:t> software on your machine, it is recommended you uninstall the old version prior to installing the new version.</a:t>
            </a:r>
          </a:p>
          <a:p>
            <a:r>
              <a:rPr lang="en-US" dirty="0" smtClean="0"/>
              <a:t>Download the </a:t>
            </a:r>
            <a:r>
              <a:rPr lang="en-US" dirty="0" smtClean="0">
                <a:hlinkClick r:id="rId5"/>
              </a:rPr>
              <a:t>Infrastructure Readiness Guide </a:t>
            </a:r>
            <a:endParaRPr lang="en-US" dirty="0" smtClean="0"/>
          </a:p>
          <a:p>
            <a:r>
              <a:rPr lang="en-US" dirty="0" smtClean="0">
                <a:hlinkClick r:id="rId4"/>
              </a:rPr>
              <a:t>Configure Firewalls, Content Filters, etc.</a:t>
            </a:r>
            <a:endParaRPr lang="en-US" dirty="0" smtClean="0"/>
          </a:p>
          <a:p>
            <a:r>
              <a:rPr lang="en-US" dirty="0" smtClean="0">
                <a:hlinkClick r:id="rId6"/>
              </a:rPr>
              <a:t>Student Testing Devices</a:t>
            </a:r>
            <a:r>
              <a:rPr lang="en-US" dirty="0" smtClean="0"/>
              <a:t>:</a:t>
            </a:r>
          </a:p>
          <a:p>
            <a:pPr lvl="1"/>
            <a:r>
              <a:rPr lang="en-US" dirty="0" smtClean="0"/>
              <a:t>Laptop/desktop: The department strongly recommends testing with the TestNav App</a:t>
            </a:r>
          </a:p>
          <a:p>
            <a:pPr lvl="1"/>
            <a:r>
              <a:rPr lang="en-US" dirty="0" smtClean="0"/>
              <a:t>Tablets: iPad or Android app required</a:t>
            </a:r>
          </a:p>
          <a:p>
            <a:pPr lvl="1"/>
            <a:r>
              <a:rPr lang="en-US" dirty="0" err="1" smtClean="0"/>
              <a:t>Chromebooks</a:t>
            </a:r>
            <a:r>
              <a:rPr lang="en-US" dirty="0" smtClean="0"/>
              <a:t>: TestNav for </a:t>
            </a:r>
            <a:r>
              <a:rPr lang="en-US" dirty="0" err="1" smtClean="0"/>
              <a:t>Chromebooks</a:t>
            </a:r>
            <a:endParaRPr lang="en-US" dirty="0" smtClean="0"/>
          </a:p>
          <a:p>
            <a:r>
              <a:rPr lang="en-US" dirty="0" smtClean="0">
                <a:hlinkClick r:id="rId7"/>
              </a:rPr>
              <a:t>Download the TestNav App</a:t>
            </a:r>
            <a:endParaRPr lang="en-US" dirty="0" smtClean="0"/>
          </a:p>
          <a:p>
            <a:r>
              <a:rPr lang="en-US" dirty="0" smtClean="0">
                <a:hlinkClick r:id="rId7"/>
              </a:rPr>
              <a:t>Download Proctor Caching Software</a:t>
            </a:r>
            <a:endParaRPr lang="en-US" dirty="0" smtClean="0"/>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Seal Codes and Testing Tickets</a:t>
            </a:r>
            <a:endParaRPr lang="en-US" dirty="0"/>
          </a:p>
        </p:txBody>
      </p:sp>
      <p:sp>
        <p:nvSpPr>
          <p:cNvPr id="3" name="Content Placeholder 2"/>
          <p:cNvSpPr>
            <a:spLocks noGrp="1"/>
          </p:cNvSpPr>
          <p:nvPr>
            <p:ph idx="1"/>
          </p:nvPr>
        </p:nvSpPr>
        <p:spPr/>
        <p:txBody>
          <a:bodyPr/>
          <a:lstStyle/>
          <a:p>
            <a:r>
              <a:rPr lang="en-US" smtClean="0"/>
              <a:t>Seal codes are 4-digit numbers needed to access each session, or segment, of the test.</a:t>
            </a:r>
          </a:p>
          <a:p>
            <a:r>
              <a:rPr lang="en-US" dirty="0" smtClean="0"/>
              <a:t>Testing tickets are secure student log-in information.  Each student has a unique username and a session password. </a:t>
            </a:r>
          </a:p>
          <a:p>
            <a:pPr lvl="1"/>
            <a:r>
              <a:rPr lang="en-US" dirty="0" smtClean="0"/>
              <a:t>Seal codes and testing tickets are found in PearsonAccess Next on the Students in Sessions screen, under the Resources dropdown. </a:t>
            </a:r>
            <a:endParaRPr lang="en-US"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Conducting the Trial</a:t>
            </a:r>
            <a:endParaRPr lang="en-US" dirty="0"/>
          </a:p>
        </p:txBody>
      </p:sp>
      <p:sp>
        <p:nvSpPr>
          <p:cNvPr id="3" name="Content Placeholder 2"/>
          <p:cNvSpPr>
            <a:spLocks noGrp="1"/>
          </p:cNvSpPr>
          <p:nvPr>
            <p:ph idx="1"/>
          </p:nvPr>
        </p:nvSpPr>
        <p:spPr/>
        <p:txBody>
          <a:bodyPr/>
          <a:lstStyle/>
          <a:p>
            <a:r>
              <a:rPr lang="en-US" dirty="0" smtClean="0"/>
              <a:t>Prior to students taking part in the trial, you should perform a preliminary system test by creating sample student records and tests in the training site, putting them into sessions, and logging in to </a:t>
            </a:r>
            <a:r>
              <a:rPr lang="en-US" dirty="0" err="1" smtClean="0"/>
              <a:t>TestNav</a:t>
            </a:r>
            <a:r>
              <a:rPr lang="en-US" dirty="0" smtClean="0"/>
              <a:t> with the student credentials to confirm that you are able to connect to the </a:t>
            </a:r>
            <a:r>
              <a:rPr lang="en-US" dirty="0" err="1" smtClean="0"/>
              <a:t>precaching</a:t>
            </a:r>
            <a:r>
              <a:rPr lang="en-US" dirty="0" smtClean="0"/>
              <a:t> computer. </a:t>
            </a:r>
            <a:endParaRPr lang="en-US"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Conducting the Trial</a:t>
            </a:r>
            <a:endParaRPr lang="en-US" dirty="0"/>
          </a:p>
        </p:txBody>
      </p:sp>
      <p:sp>
        <p:nvSpPr>
          <p:cNvPr id="3" name="Content Placeholder 2"/>
          <p:cNvSpPr>
            <a:spLocks noGrp="1"/>
          </p:cNvSpPr>
          <p:nvPr>
            <p:ph idx="1"/>
          </p:nvPr>
        </p:nvSpPr>
        <p:spPr/>
        <p:txBody>
          <a:bodyPr>
            <a:normAutofit/>
          </a:bodyPr>
          <a:lstStyle/>
          <a:p>
            <a:r>
              <a:rPr lang="en-US" dirty="0" smtClean="0"/>
              <a:t>Sample students should be created in the training site and placed into sessions. </a:t>
            </a:r>
          </a:p>
          <a:p>
            <a:r>
              <a:rPr lang="en-US" dirty="0" smtClean="0"/>
              <a:t>Test coordinators and administrators will print testing tickets for students to log into </a:t>
            </a:r>
            <a:r>
              <a:rPr lang="en-US" dirty="0" err="1" smtClean="0"/>
              <a:t>TestNav</a:t>
            </a:r>
            <a:r>
              <a:rPr lang="en-US" dirty="0" smtClean="0"/>
              <a:t> and locate seal codes.  </a:t>
            </a:r>
          </a:p>
          <a:p>
            <a:r>
              <a:rPr lang="en-US" dirty="0" smtClean="0"/>
              <a:t>Technology coordinators will be responsible for: </a:t>
            </a:r>
          </a:p>
          <a:p>
            <a:pPr lvl="1"/>
            <a:r>
              <a:rPr lang="en-US" dirty="0" smtClean="0"/>
              <a:t>Ensuring proctor caching software is running</a:t>
            </a:r>
          </a:p>
          <a:p>
            <a:pPr lvl="1"/>
            <a:r>
              <a:rPr lang="en-US" dirty="0" smtClean="0"/>
              <a:t>Monitoring network performance for slowdowns or ISP bandwidth usage</a:t>
            </a:r>
          </a:p>
          <a:p>
            <a:endParaRPr lang="en-US"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After The Infrastructure Trial</a:t>
            </a:r>
            <a:endParaRPr lang="en-US" dirty="0"/>
          </a:p>
        </p:txBody>
      </p:sp>
      <p:sp>
        <p:nvSpPr>
          <p:cNvPr id="3" name="Content Placeholder 2"/>
          <p:cNvSpPr>
            <a:spLocks noGrp="1"/>
          </p:cNvSpPr>
          <p:nvPr>
            <p:ph type="body" idx="1"/>
          </p:nvPr>
        </p:nvSpPr>
        <p:spPr/>
        <p:txBody>
          <a:bodyPr/>
          <a:lstStyle/>
          <a:p>
            <a:r>
              <a:rPr lang="en-US" dirty="0" smtClean="0"/>
              <a:t>Document and report any technical issues</a:t>
            </a:r>
          </a:p>
          <a:p>
            <a:r>
              <a:rPr lang="en-US" dirty="0" smtClean="0"/>
              <a:t>Meet with test coordinators and test administrators for a debrief</a:t>
            </a:r>
          </a:p>
          <a:p>
            <a:r>
              <a:rPr lang="en-US" dirty="0" smtClean="0"/>
              <a:t>Purge test content</a:t>
            </a:r>
          </a:p>
          <a:p>
            <a:pPr>
              <a:buNone/>
            </a:pPr>
            <a:endParaRPr lang="en-US" dirty="0"/>
          </a:p>
        </p:txBody>
      </p:sp>
    </p:spTree>
    <p:extLst>
      <p:ext uri="{BB962C8B-B14F-4D97-AF65-F5344CB8AC3E}">
        <p14:creationId xmlns:p14="http://schemas.microsoft.com/office/powerpoint/2010/main" val="466318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Import/Export </a:t>
            </a:r>
            <a:r>
              <a:rPr lang="en-US" dirty="0" err="1" smtClean="0"/>
              <a:t>TestNav</a:t>
            </a:r>
            <a:r>
              <a:rPr lang="en-US" dirty="0" smtClean="0"/>
              <a:t> Configurations</a:t>
            </a:r>
            <a:endParaRPr lang="en-US" dirty="0"/>
          </a:p>
        </p:txBody>
      </p:sp>
      <p:pic>
        <p:nvPicPr>
          <p:cNvPr id="6" name="Picture 5"/>
          <p:cNvPicPr>
            <a:picLocks noChangeAspect="1"/>
          </p:cNvPicPr>
          <p:nvPr/>
        </p:nvPicPr>
        <p:blipFill>
          <a:blip r:embed="rId3" cstate="print"/>
          <a:stretch>
            <a:fillRect/>
          </a:stretch>
        </p:blipFill>
        <p:spPr>
          <a:xfrm>
            <a:off x="533400" y="3581400"/>
            <a:ext cx="8137258" cy="2544888"/>
          </a:xfrm>
          <a:prstGeom prst="rect">
            <a:avLst/>
          </a:prstGeom>
        </p:spPr>
      </p:pic>
      <p:sp>
        <p:nvSpPr>
          <p:cNvPr id="4" name="Content Placeholder 2"/>
          <p:cNvSpPr txBox="1">
            <a:spLocks/>
          </p:cNvSpPr>
          <p:nvPr/>
        </p:nvSpPr>
        <p:spPr>
          <a:xfrm>
            <a:off x="609600" y="1752599"/>
            <a:ext cx="7772400" cy="1752601"/>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chemeClr val="accent1"/>
              </a:buClr>
              <a:buSzTx/>
              <a:buFont typeface="Wingdings 2" pitchFamily="18" charset="2"/>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After a successful infrastructure trial,</a:t>
            </a:r>
            <a:r>
              <a:rPr kumimoji="0" lang="en-US" sz="2800" b="0" i="0" u="none" strike="noStrike" kern="1200" cap="none" spc="0" normalizeH="0" noProof="0" dirty="0" smtClean="0">
                <a:ln>
                  <a:noFill/>
                </a:ln>
                <a:solidFill>
                  <a:schemeClr val="tx1"/>
                </a:solidFill>
                <a:effectLst/>
                <a:uLnTx/>
                <a:uFillTx/>
                <a:latin typeface="Tahoma" pitchFamily="34" charset="0"/>
                <a:ea typeface="Tahoma" pitchFamily="34" charset="0"/>
                <a:cs typeface="Tahoma" pitchFamily="34" charset="0"/>
              </a:rPr>
              <a:t> you can export the TestNav configuration and import it into an operational test administration.</a:t>
            </a:r>
            <a:endParaRPr kumimoji="0" lang="en-US" sz="2400" b="0" i="0"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0993995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Troubleshooting</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Expected Behaviors in TestNav</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Not all problems have error messages and not all problems are technical issues.</a:t>
            </a:r>
          </a:p>
          <a:p>
            <a:r>
              <a:rPr lang="en-US" dirty="0" smtClean="0"/>
              <a:t>Users may encounter issues in TestNav that are different than anticipated or do not appear to be working properly, but are actually working as designed. For example: </a:t>
            </a:r>
          </a:p>
          <a:p>
            <a:pPr lvl="1"/>
            <a:r>
              <a:rPr lang="en-US" dirty="0" smtClean="0"/>
              <a:t>The Notepad cannot be resized.</a:t>
            </a:r>
          </a:p>
          <a:p>
            <a:pPr lvl="1"/>
            <a:r>
              <a:rPr lang="en-US" dirty="0" smtClean="0"/>
              <a:t>The Exhibits cannot be resized (i.e., reference sheets).</a:t>
            </a:r>
          </a:p>
          <a:p>
            <a:pPr lvl="1"/>
            <a:r>
              <a:rPr lang="en-US" dirty="0" smtClean="0"/>
              <a:t>Students cannot copy/paste text from secure test content (reading passages or test questions). They can only copy/paste text they write themselves. </a:t>
            </a:r>
          </a:p>
          <a:p>
            <a:pPr lvl="1"/>
            <a:r>
              <a:rPr lang="en-US" dirty="0" smtClean="0"/>
              <a:t>A question appears as Not Answered in the Review menu until all parts of the question have been answered.</a:t>
            </a:r>
          </a:p>
          <a:p>
            <a:endParaRPr lang="en-US"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TestNav</a:t>
            </a:r>
            <a:r>
              <a:rPr lang="en-US" dirty="0" smtClean="0"/>
              <a:t> Sign-In Error Codes</a:t>
            </a:r>
            <a:endParaRPr lang="en-US" dirty="0"/>
          </a:p>
        </p:txBody>
      </p:sp>
      <p:sp>
        <p:nvSpPr>
          <p:cNvPr id="3" name="Content Placeholder 2"/>
          <p:cNvSpPr>
            <a:spLocks noGrp="1"/>
          </p:cNvSpPr>
          <p:nvPr>
            <p:ph idx="1"/>
          </p:nvPr>
        </p:nvSpPr>
        <p:spPr>
          <a:xfrm>
            <a:off x="609600" y="1524001"/>
            <a:ext cx="7924800" cy="2286000"/>
          </a:xfrm>
        </p:spPr>
        <p:txBody>
          <a:bodyPr>
            <a:normAutofit lnSpcReduction="10000"/>
          </a:bodyPr>
          <a:lstStyle/>
          <a:p>
            <a:r>
              <a:rPr lang="en-US" sz="2400" b="1" dirty="0" smtClean="0"/>
              <a:t>9059:</a:t>
            </a:r>
            <a:r>
              <a:rPr lang="en-US" sz="2400" dirty="0" smtClean="0"/>
              <a:t> “The username or password you entered is incorrect.”</a:t>
            </a:r>
          </a:p>
          <a:p>
            <a:pPr lvl="1"/>
            <a:r>
              <a:rPr lang="en-US" sz="2000" dirty="0" smtClean="0"/>
              <a:t>Ensure that the student is on the correct login page on the TestNav app.</a:t>
            </a:r>
          </a:p>
          <a:p>
            <a:pPr lvl="1"/>
            <a:r>
              <a:rPr lang="en-US" sz="2000" dirty="0" smtClean="0"/>
              <a:t>To get on the correct login page click the User icon in the top right and select “Choose a different customer.” Then pick the correct page from the Apps Home Screen.</a:t>
            </a:r>
          </a:p>
          <a:p>
            <a:pPr lvl="1"/>
            <a:endParaRPr lang="en-US" dirty="0" smtClean="0">
              <a:solidFill>
                <a:srgbClr val="000000"/>
              </a:solidFill>
            </a:endParaRPr>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39</a:t>
            </a:fld>
            <a:endParaRPr lang="en-US"/>
          </a:p>
        </p:txBody>
      </p:sp>
      <p:pic>
        <p:nvPicPr>
          <p:cNvPr id="3074" name="Picture 2"/>
          <p:cNvPicPr>
            <a:picLocks noChangeAspect="1" noChangeArrowheads="1"/>
          </p:cNvPicPr>
          <p:nvPr/>
        </p:nvPicPr>
        <p:blipFill>
          <a:blip r:embed="rId3" cstate="print"/>
          <a:srcRect/>
          <a:stretch>
            <a:fillRect/>
          </a:stretch>
        </p:blipFill>
        <p:spPr bwMode="auto">
          <a:xfrm>
            <a:off x="304800" y="3886200"/>
            <a:ext cx="8382000" cy="2797894"/>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Computer-Based Testing Components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PearsonAccess Next</a:t>
            </a:r>
          </a:p>
          <a:p>
            <a:pPr lvl="1"/>
            <a:r>
              <a:rPr lang="en-US" dirty="0" smtClean="0"/>
              <a:t>Online test management system for principals, test coordinators, and technology coordinators to manage user accounts, student registration, and computer-based test sessions.  </a:t>
            </a:r>
          </a:p>
          <a:p>
            <a:r>
              <a:rPr lang="en-US" dirty="0" smtClean="0"/>
              <a:t>TestNav8</a:t>
            </a:r>
          </a:p>
          <a:p>
            <a:pPr lvl="1"/>
            <a:r>
              <a:rPr lang="en-US" dirty="0" smtClean="0"/>
              <a:t>Online testing platform used by students to take the computer-based MCAS assessments</a:t>
            </a:r>
          </a:p>
          <a:p>
            <a:r>
              <a:rPr lang="en-US" dirty="0" err="1" smtClean="0"/>
              <a:t>ProctorCache</a:t>
            </a:r>
            <a:endParaRPr lang="en-US" dirty="0" smtClean="0"/>
          </a:p>
          <a:p>
            <a:pPr lvl="1"/>
            <a:r>
              <a:rPr lang="en-US" dirty="0" smtClean="0"/>
              <a:t>Software that allows for </a:t>
            </a:r>
            <a:r>
              <a:rPr lang="en-US" dirty="0" err="1" smtClean="0"/>
              <a:t>precaching</a:t>
            </a:r>
            <a:r>
              <a:rPr lang="en-US" dirty="0" smtClean="0"/>
              <a:t> of test content on a designated proctor caching machine located at the school or district.  Strongly recommended in order to reduce bandwidth requirements and provide a more seamless testing experience for students. </a:t>
            </a:r>
          </a:p>
          <a:p>
            <a:endParaRPr lang="en-US"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Testing Error Codes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1001: “Your test has been saved. Please notify your test administrator.”</a:t>
            </a:r>
          </a:p>
          <a:p>
            <a:pPr lvl="1"/>
            <a:r>
              <a:rPr lang="en-US" dirty="0" smtClean="0"/>
              <a:t>Early Warning System initial message, does not indicate the issue, another error code will follow</a:t>
            </a:r>
          </a:p>
          <a:p>
            <a:r>
              <a:rPr lang="en-US" dirty="0" smtClean="0"/>
              <a:t>1009: “Unable to download test content”</a:t>
            </a:r>
          </a:p>
          <a:p>
            <a:pPr lvl="1"/>
            <a:r>
              <a:rPr lang="en-US" dirty="0" smtClean="0"/>
              <a:t>Network connection issue between the testing device and Pearson servers. </a:t>
            </a:r>
          </a:p>
          <a:p>
            <a:r>
              <a:rPr lang="en-US" dirty="0" smtClean="0"/>
              <a:t>3005: “</a:t>
            </a:r>
            <a:r>
              <a:rPr lang="en-US" dirty="0" err="1" smtClean="0"/>
              <a:t>TestNav</a:t>
            </a:r>
            <a:r>
              <a:rPr lang="en-US" dirty="0" smtClean="0"/>
              <a:t> has detected that another application attempted to become the active window”</a:t>
            </a:r>
          </a:p>
          <a:p>
            <a:pPr lvl="1"/>
            <a:r>
              <a:rPr lang="en-US" dirty="0" smtClean="0"/>
              <a:t>This could be caused by pop-ups in the background, power saving features, or system key combinations like </a:t>
            </a:r>
            <a:r>
              <a:rPr lang="en-US" dirty="0" err="1" smtClean="0"/>
              <a:t>ctrl+alt+del</a:t>
            </a:r>
            <a:endParaRPr lang="en-US" dirty="0" smtClean="0"/>
          </a:p>
          <a:p>
            <a:r>
              <a:rPr lang="en-US" dirty="0" smtClean="0"/>
              <a:t>8026: “Unable to connect to the proctor caching computer. Please contact your administrator.”</a:t>
            </a:r>
          </a:p>
          <a:p>
            <a:pPr lvl="1"/>
            <a:r>
              <a:rPr lang="en-US" dirty="0" smtClean="0"/>
              <a:t>Network connection issue between the testing device and the local Proctor Caching device</a:t>
            </a:r>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Do?</a:t>
            </a:r>
            <a:endParaRPr lang="en-US" dirty="0"/>
          </a:p>
        </p:txBody>
      </p:sp>
      <p:sp>
        <p:nvSpPr>
          <p:cNvPr id="3" name="Content Placeholder 2"/>
          <p:cNvSpPr>
            <a:spLocks noGrp="1"/>
          </p:cNvSpPr>
          <p:nvPr>
            <p:ph idx="1"/>
          </p:nvPr>
        </p:nvSpPr>
        <p:spPr/>
        <p:txBody>
          <a:bodyPr>
            <a:normAutofit fontScale="55000" lnSpcReduction="20000"/>
          </a:bodyPr>
          <a:lstStyle/>
          <a:p>
            <a:r>
              <a:rPr lang="en-US" sz="3200" dirty="0" smtClean="0"/>
              <a:t>If a student is testing on a </a:t>
            </a:r>
            <a:r>
              <a:rPr lang="en-US" sz="3200" dirty="0" err="1" smtClean="0"/>
              <a:t>Chromebook</a:t>
            </a:r>
            <a:r>
              <a:rPr lang="en-US" sz="3200" dirty="0" smtClean="0"/>
              <a:t>, do not power the device off until you have successfully resumed the student, otherwise you risk losing the SRF.  </a:t>
            </a:r>
          </a:p>
          <a:p>
            <a:r>
              <a:rPr lang="en-US" sz="3200" u="sng" dirty="0" smtClean="0"/>
              <a:t>Do not</a:t>
            </a:r>
            <a:r>
              <a:rPr lang="en-US" sz="3200" dirty="0" smtClean="0"/>
              <a:t> move the student to another testing device unless the student safely exits the test using the log out feature. This is to help prevent student responses from becoming more difficult to retrieve.</a:t>
            </a:r>
          </a:p>
          <a:p>
            <a:pPr lvl="1"/>
            <a:r>
              <a:rPr lang="en-US" sz="2800" dirty="0" smtClean="0"/>
              <a:t>If you have set up secondary save locations in the TestNav Configuration for all of the devices, this step can be ignored. </a:t>
            </a:r>
            <a:r>
              <a:rPr lang="en-US" sz="2800" dirty="0" err="1" smtClean="0"/>
              <a:t>TestNav</a:t>
            </a:r>
            <a:r>
              <a:rPr lang="en-US" sz="2800" dirty="0" smtClean="0"/>
              <a:t> will always look in the primary and secondary save locations for a Student Response File when the student logs into the test.</a:t>
            </a:r>
          </a:p>
          <a:p>
            <a:pPr marL="342900" lvl="1" indent="-342900">
              <a:buFont typeface="Wingdings 2" pitchFamily="18" charset="2"/>
              <a:buChar char=""/>
            </a:pPr>
            <a:r>
              <a:rPr lang="en-US" sz="3200" dirty="0" smtClean="0"/>
              <a:t>Documentation can be found online for: </a:t>
            </a:r>
          </a:p>
          <a:p>
            <a:pPr marL="742950" lvl="2" indent="-342900">
              <a:buFont typeface="Wingdings 2" pitchFamily="18" charset="2"/>
              <a:buChar char=""/>
            </a:pPr>
            <a:r>
              <a:rPr lang="en-US" sz="2900" dirty="0" err="1" smtClean="0"/>
              <a:t>TestNav</a:t>
            </a:r>
            <a:r>
              <a:rPr lang="en-US" sz="2900" dirty="0" smtClean="0"/>
              <a:t> Error Codes: </a:t>
            </a:r>
            <a:r>
              <a:rPr lang="en-US" sz="2900" dirty="0" smtClean="0">
                <a:solidFill>
                  <a:prstClr val="black"/>
                </a:solidFill>
                <a:cs typeface="Arial" charset="0"/>
                <a:hlinkClick r:id="rId2"/>
              </a:rPr>
              <a:t>https://support.assessment.pearson.com/display/TN/Error+Codes</a:t>
            </a:r>
            <a:endParaRPr lang="en-US" sz="2900" dirty="0" smtClean="0">
              <a:solidFill>
                <a:prstClr val="black"/>
              </a:solidFill>
              <a:cs typeface="Arial" charset="0"/>
            </a:endParaRPr>
          </a:p>
          <a:p>
            <a:pPr marL="742950" lvl="2" indent="-342900">
              <a:buFont typeface="Wingdings 2" pitchFamily="18" charset="2"/>
              <a:buChar char=""/>
            </a:pPr>
            <a:r>
              <a:rPr lang="en-US" sz="2900" dirty="0" smtClean="0">
                <a:solidFill>
                  <a:prstClr val="black"/>
                </a:solidFill>
                <a:cs typeface="Arial" charset="0"/>
              </a:rPr>
              <a:t>EWS Triggers: </a:t>
            </a:r>
            <a:r>
              <a:rPr lang="en-US" sz="2900" dirty="0" smtClean="0">
                <a:solidFill>
                  <a:prstClr val="black"/>
                </a:solidFill>
                <a:cs typeface="Arial" charset="0"/>
                <a:hlinkClick r:id="rId3"/>
              </a:rPr>
              <a:t>https://support.assessment.pearson.com/display/TN/Early+Warning+System+Triggers</a:t>
            </a:r>
            <a:endParaRPr lang="en-US" sz="2900" dirty="0" smtClean="0">
              <a:solidFill>
                <a:prstClr val="black"/>
              </a:solidFill>
              <a:cs typeface="Arial" charset="0"/>
            </a:endParaRPr>
          </a:p>
          <a:p>
            <a:pPr marL="742950" lvl="2" indent="-342900">
              <a:buFont typeface="Wingdings 2" pitchFamily="18" charset="2"/>
              <a:buChar char=""/>
            </a:pPr>
            <a:r>
              <a:rPr lang="en-US" sz="2900" dirty="0" smtClean="0">
                <a:solidFill>
                  <a:prstClr val="black"/>
                </a:solidFill>
                <a:cs typeface="Arial" charset="0"/>
              </a:rPr>
              <a:t>SRF and Log Files: </a:t>
            </a:r>
            <a:r>
              <a:rPr lang="en-US" sz="2900" dirty="0" smtClean="0">
                <a:solidFill>
                  <a:prstClr val="black"/>
                </a:solidFill>
                <a:cs typeface="Arial" charset="0"/>
                <a:hlinkClick r:id="rId4"/>
              </a:rPr>
              <a:t>https://support.assessment.pearson.com/display/TN/Find+SRF+and+Log+Files</a:t>
            </a:r>
            <a:r>
              <a:rPr lang="en-US" sz="2900" dirty="0" smtClean="0">
                <a:solidFill>
                  <a:prstClr val="black"/>
                </a:solidFill>
                <a:cs typeface="Arial" charset="0"/>
              </a:rPr>
              <a:t> </a:t>
            </a:r>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Resources and Support</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r>
              <a:rPr lang="en-US" dirty="0" smtClean="0"/>
              <a:t>After this session, technology coordinators should: </a:t>
            </a:r>
          </a:p>
          <a:p>
            <a:pPr lvl="1"/>
            <a:r>
              <a:rPr lang="en-US" dirty="0" smtClean="0"/>
              <a:t>Conduct final check of system requirements</a:t>
            </a:r>
          </a:p>
          <a:p>
            <a:pPr lvl="1"/>
            <a:r>
              <a:rPr lang="en-US" dirty="0" smtClean="0"/>
              <a:t>Download latest software: </a:t>
            </a:r>
            <a:r>
              <a:rPr lang="en-US" dirty="0" err="1" smtClean="0"/>
              <a:t>TestNav</a:t>
            </a:r>
            <a:r>
              <a:rPr lang="en-US" dirty="0" smtClean="0"/>
              <a:t> and </a:t>
            </a:r>
            <a:r>
              <a:rPr lang="en-US" dirty="0" err="1" smtClean="0"/>
              <a:t>ProctorCache</a:t>
            </a:r>
            <a:endParaRPr lang="en-US" dirty="0" smtClean="0"/>
          </a:p>
          <a:p>
            <a:pPr lvl="1"/>
            <a:r>
              <a:rPr lang="en-US" dirty="0" smtClean="0"/>
              <a:t>Set up network configurations and proctor caching machine</a:t>
            </a:r>
          </a:p>
          <a:p>
            <a:pPr lvl="1"/>
            <a:r>
              <a:rPr lang="en-US" dirty="0" smtClean="0"/>
              <a:t>Prepare for infrastructure trial (recommended in March)</a:t>
            </a:r>
          </a:p>
          <a:p>
            <a:pPr lvl="1"/>
            <a:r>
              <a:rPr lang="en-US" dirty="0" err="1" smtClean="0"/>
              <a:t>Precache</a:t>
            </a:r>
            <a:r>
              <a:rPr lang="en-US" dirty="0" smtClean="0"/>
              <a:t> test content (2 weeks prior to </a:t>
            </a:r>
            <a:r>
              <a:rPr lang="en-US" smtClean="0"/>
              <a:t>live testing)</a:t>
            </a:r>
            <a:endParaRPr lang="en-US"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Visit </a:t>
            </a:r>
            <a:r>
              <a:rPr lang="en-US" dirty="0" smtClean="0">
                <a:hlinkClick r:id="rId3"/>
              </a:rPr>
              <a:t>http://mcas.pearsonsupport.com</a:t>
            </a:r>
            <a:r>
              <a:rPr lang="en-US" dirty="0" smtClean="0"/>
              <a:t> to find:</a:t>
            </a:r>
          </a:p>
          <a:p>
            <a:pPr lvl="1"/>
            <a:r>
              <a:rPr lang="en-US" dirty="0" smtClean="0"/>
              <a:t>Infrastructure Trial Guide</a:t>
            </a:r>
          </a:p>
          <a:p>
            <a:pPr lvl="1"/>
            <a:r>
              <a:rPr lang="en-US" dirty="0" smtClean="0"/>
              <a:t>PearsonAccess Next User Guide</a:t>
            </a:r>
          </a:p>
          <a:p>
            <a:pPr lvl="1"/>
            <a:r>
              <a:rPr lang="en-US" dirty="0" smtClean="0"/>
              <a:t>TestNav 8 User Guide</a:t>
            </a:r>
          </a:p>
          <a:p>
            <a:pPr lvl="1"/>
            <a:r>
              <a:rPr lang="en-US" dirty="0" smtClean="0"/>
              <a:t>System Requirements for Proctor Caching</a:t>
            </a:r>
          </a:p>
          <a:p>
            <a:pPr lvl="1"/>
            <a:r>
              <a:rPr lang="en-US" dirty="0" smtClean="0"/>
              <a:t>Infrastructure Trial training modules</a:t>
            </a:r>
          </a:p>
          <a:p>
            <a:pPr lvl="1"/>
            <a:r>
              <a:rPr lang="en-US" dirty="0" smtClean="0"/>
              <a:t>Practice tests for grades 3</a:t>
            </a:r>
            <a:r>
              <a:rPr lang="en-US" dirty="0" smtClean="0">
                <a:latin typeface="Calibri"/>
              </a:rPr>
              <a:t>–</a:t>
            </a:r>
            <a:r>
              <a:rPr lang="en-US" dirty="0" smtClean="0"/>
              <a:t>8</a:t>
            </a:r>
          </a:p>
          <a:p>
            <a:pPr lvl="1"/>
            <a:r>
              <a:rPr lang="en-US" dirty="0" smtClean="0"/>
              <a:t>Student tutorial for TestNav 8</a:t>
            </a:r>
          </a:p>
          <a:p>
            <a:pPr>
              <a:lnSpc>
                <a:spcPct val="120000"/>
              </a:lnSpc>
            </a:pPr>
            <a:r>
              <a:rPr lang="en-US" dirty="0" smtClean="0"/>
              <a:t>Visit </a:t>
            </a:r>
            <a:r>
              <a:rPr lang="en-US" dirty="0" smtClean="0">
                <a:hlinkClick r:id="rId4"/>
              </a:rPr>
              <a:t>mcas.pearsonaccessnext.com/</a:t>
            </a:r>
            <a:r>
              <a:rPr lang="en-US" dirty="0" smtClean="0"/>
              <a:t> and click </a:t>
            </a:r>
            <a:r>
              <a:rPr lang="en-US" b="1" dirty="0" smtClean="0"/>
              <a:t>Support &gt; Documentation </a:t>
            </a:r>
            <a:r>
              <a:rPr lang="en-US" dirty="0" smtClean="0"/>
              <a:t>to find: </a:t>
            </a:r>
          </a:p>
          <a:p>
            <a:pPr lvl="1"/>
            <a:r>
              <a:rPr lang="en-US" dirty="0" smtClean="0"/>
              <a:t>Guide to the SR/PNP Process</a:t>
            </a:r>
          </a:p>
          <a:p>
            <a:pPr lvl="1"/>
            <a:r>
              <a:rPr lang="en-US" dirty="0" smtClean="0"/>
              <a:t>Student Registration File Layout</a:t>
            </a:r>
          </a:p>
          <a:p>
            <a:pPr lvl="1"/>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For logistics questions, including PearsonAccess Next and </a:t>
            </a:r>
            <a:r>
              <a:rPr lang="en-US" b="1" dirty="0" err="1" smtClean="0"/>
              <a:t>TestNav</a:t>
            </a:r>
            <a:endParaRPr lang="en-US" b="1" dirty="0" smtClean="0"/>
          </a:p>
          <a:p>
            <a:r>
              <a:rPr lang="en-US" dirty="0" smtClean="0"/>
              <a:t>MCAS Service Center</a:t>
            </a:r>
          </a:p>
          <a:p>
            <a:pPr lvl="1"/>
            <a:r>
              <a:rPr lang="en-US" dirty="0" smtClean="0"/>
              <a:t>800-737-5103</a:t>
            </a:r>
          </a:p>
          <a:p>
            <a:pPr lvl="1"/>
            <a:r>
              <a:rPr lang="en-US" dirty="0" smtClean="0">
                <a:hlinkClick r:id="rId3"/>
              </a:rPr>
              <a:t>mcas@measuredprogress.org</a:t>
            </a:r>
            <a:endParaRPr lang="en-US" dirty="0" smtClean="0"/>
          </a:p>
          <a:p>
            <a:pPr>
              <a:buNone/>
            </a:pPr>
            <a:endParaRPr lang="en-US" dirty="0" smtClean="0"/>
          </a:p>
          <a:p>
            <a:pPr>
              <a:buNone/>
            </a:pPr>
            <a:r>
              <a:rPr lang="en-US" b="1" dirty="0" smtClean="0"/>
              <a:t>For policy questions, including student participation </a:t>
            </a:r>
          </a:p>
          <a:p>
            <a:r>
              <a:rPr lang="en-US" dirty="0" smtClean="0"/>
              <a:t>ESE Student Assessment Services </a:t>
            </a:r>
          </a:p>
          <a:p>
            <a:pPr lvl="1"/>
            <a:r>
              <a:rPr lang="en-US" dirty="0" smtClean="0"/>
              <a:t>781-338-3625</a:t>
            </a:r>
          </a:p>
          <a:p>
            <a:pPr lvl="1"/>
            <a:r>
              <a:rPr lang="en-US" dirty="0" smtClean="0">
                <a:hlinkClick r:id="rId4"/>
              </a:rPr>
              <a:t>mcas@doe.mass.edu</a:t>
            </a:r>
            <a:r>
              <a:rPr lang="en-US" dirty="0" smtClean="0"/>
              <a:t> </a:t>
            </a:r>
          </a:p>
          <a:p>
            <a:endParaRPr lang="en-US" dirty="0"/>
          </a:p>
        </p:txBody>
      </p:sp>
      <p:sp>
        <p:nvSpPr>
          <p:cNvPr id="4" name="Footer Placeholder 3"/>
          <p:cNvSpPr>
            <a:spLocks noGrp="1"/>
          </p:cNvSpPr>
          <p:nvPr>
            <p:ph type="ftr" sz="quarter" idx="11"/>
          </p:nvPr>
        </p:nvSpPr>
        <p:spPr/>
        <p:txBody>
          <a:bodyPr/>
          <a:lstStyle/>
          <a:p>
            <a:r>
              <a:rPr lang="en-US" dirty="0" smtClean="0"/>
              <a:t>Massachusetts Department of Elementary and Secondary Education</a:t>
            </a:r>
            <a:endParaRPr lang="en-US" dirty="0"/>
          </a:p>
        </p:txBody>
      </p:sp>
      <p:sp>
        <p:nvSpPr>
          <p:cNvPr id="5" name="Slide Number Placeholder 4"/>
          <p:cNvSpPr>
            <a:spLocks noGrp="1"/>
          </p:cNvSpPr>
          <p:nvPr>
            <p:ph type="sldNum" sz="quarter" idx="12"/>
          </p:nvPr>
        </p:nvSpPr>
        <p:spPr/>
        <p:txBody>
          <a:bodyPr/>
          <a:lstStyle/>
          <a:p>
            <a:fld id="{BD26C40E-487C-40A4-A841-8174FD7B7142}" type="slidenum">
              <a:rPr lang="en-US" smtClean="0"/>
              <a:pPr/>
              <a:t>45</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smtClean="0"/>
              <a:t>TestNav</a:t>
            </a:r>
            <a:r>
              <a:rPr lang="en-US" dirty="0" smtClean="0"/>
              <a:t> Installation</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TestNav</a:t>
            </a:r>
            <a:r>
              <a:rPr lang="en-US" dirty="0" smtClean="0"/>
              <a:t> Introduction</a:t>
            </a:r>
            <a:endParaRPr lang="en-US" dirty="0"/>
          </a:p>
        </p:txBody>
      </p:sp>
      <p:sp>
        <p:nvSpPr>
          <p:cNvPr id="3" name="Content Placeholder 2"/>
          <p:cNvSpPr>
            <a:spLocks noGrp="1"/>
          </p:cNvSpPr>
          <p:nvPr>
            <p:ph idx="1"/>
          </p:nvPr>
        </p:nvSpPr>
        <p:spPr/>
        <p:txBody>
          <a:bodyPr/>
          <a:lstStyle/>
          <a:p>
            <a:r>
              <a:rPr lang="en-US" dirty="0" smtClean="0"/>
              <a:t>Test content will be delivered to </a:t>
            </a:r>
            <a:r>
              <a:rPr lang="en-US" dirty="0" err="1" smtClean="0"/>
              <a:t>TestNav</a:t>
            </a:r>
            <a:r>
              <a:rPr lang="en-US" dirty="0" smtClean="0"/>
              <a:t> via the proctor caching server and accessed with a student testing ticket printed out from PearsonAccess Next.  </a:t>
            </a:r>
          </a:p>
          <a:p>
            <a:r>
              <a:rPr lang="en-US" dirty="0" err="1" smtClean="0"/>
              <a:t>TestNav</a:t>
            </a:r>
            <a:r>
              <a:rPr lang="en-US" dirty="0" smtClean="0"/>
              <a:t> must be installed on all devices that will be used for testing.  </a:t>
            </a:r>
          </a:p>
          <a:p>
            <a:r>
              <a:rPr lang="en-US" dirty="0" smtClean="0"/>
              <a:t>If testing on a desktop or laptop computer, the Department strongly recommends the use of the </a:t>
            </a:r>
            <a:r>
              <a:rPr lang="en-US" dirty="0" err="1" smtClean="0"/>
              <a:t>TestNav</a:t>
            </a:r>
            <a:r>
              <a:rPr lang="en-US" dirty="0" smtClean="0"/>
              <a:t> desktop application. </a:t>
            </a:r>
            <a:endParaRPr lang="en-US"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TestNav</a:t>
            </a:r>
            <a:r>
              <a:rPr lang="en-US" dirty="0" smtClean="0"/>
              <a:t> Download</a:t>
            </a:r>
            <a:endParaRPr lang="en-US" dirty="0"/>
          </a:p>
        </p:txBody>
      </p:sp>
      <p:sp>
        <p:nvSpPr>
          <p:cNvPr id="3" name="Content Placeholder 2"/>
          <p:cNvSpPr>
            <a:spLocks noGrp="1"/>
          </p:cNvSpPr>
          <p:nvPr>
            <p:ph idx="1"/>
          </p:nvPr>
        </p:nvSpPr>
        <p:spPr>
          <a:xfrm>
            <a:off x="609600" y="1371600"/>
            <a:ext cx="7924800" cy="4602163"/>
          </a:xfrm>
        </p:spPr>
        <p:txBody>
          <a:bodyPr/>
          <a:lstStyle/>
          <a:p>
            <a:r>
              <a:rPr lang="en-US" dirty="0" smtClean="0"/>
              <a:t>mcas.pearsonsupport.com/technology-setup</a:t>
            </a:r>
          </a:p>
          <a:p>
            <a:r>
              <a:rPr lang="en-US" dirty="0" smtClean="0"/>
              <a:t>Tech staff should review the hardware requirements before downloading </a:t>
            </a:r>
            <a:r>
              <a:rPr lang="en-US" dirty="0" err="1" smtClean="0"/>
              <a:t>TestNav</a:t>
            </a:r>
            <a:endParaRPr lang="en-US" dirty="0" smtClean="0"/>
          </a:p>
          <a:p>
            <a:pPr>
              <a:buNone/>
            </a:pPr>
            <a:endParaRPr lang="en-US" dirty="0" smtClean="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7</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838200" y="2819400"/>
            <a:ext cx="7455116" cy="3805486"/>
          </a:xfrm>
          <a:prstGeom prst="rect">
            <a:avLst/>
          </a:prstGeom>
          <a:noFill/>
          <a:ln w="9525">
            <a:noFill/>
            <a:miter lim="800000"/>
            <a:headEnd/>
            <a:tailEnd/>
          </a:ln>
        </p:spPr>
      </p:pic>
      <p:sp>
        <p:nvSpPr>
          <p:cNvPr id="7" name="Rectangle 6"/>
          <p:cNvSpPr/>
          <p:nvPr/>
        </p:nvSpPr>
        <p:spPr>
          <a:xfrm>
            <a:off x="914400" y="5334000"/>
            <a:ext cx="3581400" cy="10668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019800" y="4419600"/>
            <a:ext cx="2057400" cy="4572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304800" y="1295400"/>
            <a:ext cx="5646684" cy="5247093"/>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err="1" smtClean="0"/>
              <a:t>TestNav</a:t>
            </a:r>
            <a:r>
              <a:rPr lang="en-US" dirty="0" smtClean="0"/>
              <a:t> Download</a:t>
            </a:r>
            <a:endParaRPr lang="en-US" dirty="0"/>
          </a:p>
        </p:txBody>
      </p:sp>
      <p:sp>
        <p:nvSpPr>
          <p:cNvPr id="3" name="Content Placeholder 2"/>
          <p:cNvSpPr>
            <a:spLocks noGrp="1"/>
          </p:cNvSpPr>
          <p:nvPr>
            <p:ph idx="1"/>
          </p:nvPr>
        </p:nvSpPr>
        <p:spPr>
          <a:xfrm>
            <a:off x="5943600" y="1447800"/>
            <a:ext cx="2895600" cy="4724400"/>
          </a:xfrm>
        </p:spPr>
        <p:txBody>
          <a:bodyPr>
            <a:normAutofit fontScale="70000" lnSpcReduction="20000"/>
          </a:bodyPr>
          <a:lstStyle/>
          <a:p>
            <a:r>
              <a:rPr lang="en-US" dirty="0" smtClean="0"/>
              <a:t>Each available platform has a </a:t>
            </a:r>
            <a:r>
              <a:rPr lang="en-US" dirty="0" err="1" smtClean="0"/>
              <a:t>TestNav</a:t>
            </a:r>
            <a:r>
              <a:rPr lang="en-US" dirty="0" smtClean="0"/>
              <a:t> app available for download here.  </a:t>
            </a:r>
          </a:p>
          <a:p>
            <a:r>
              <a:rPr lang="en-US" dirty="0" smtClean="0"/>
              <a:t>Ensure that you are downloading the correct app for your device.</a:t>
            </a:r>
          </a:p>
          <a:p>
            <a:r>
              <a:rPr lang="en-US" dirty="0" smtClean="0"/>
              <a:t>Students using Screen Reader or AT forms must use the browser-based </a:t>
            </a:r>
            <a:r>
              <a:rPr lang="en-US" dirty="0" err="1" smtClean="0"/>
              <a:t>TestNav</a:t>
            </a:r>
            <a:r>
              <a:rPr lang="en-US" dirty="0" smtClean="0"/>
              <a:t>. </a:t>
            </a:r>
          </a:p>
          <a:p>
            <a:pPr lvl="1"/>
            <a:r>
              <a:rPr lang="en-US" dirty="0" smtClean="0"/>
              <a:t>Firefox ESR 45 is the only browser that can be used. </a:t>
            </a:r>
            <a:endParaRPr lang="en-US"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Configuration	</a:t>
            </a:r>
            <a:endParaRPr lang="en-US" dirty="0"/>
          </a:p>
        </p:txBody>
      </p:sp>
      <p:sp>
        <p:nvSpPr>
          <p:cNvPr id="3" name="Content Placeholder 2"/>
          <p:cNvSpPr>
            <a:spLocks noGrp="1"/>
          </p:cNvSpPr>
          <p:nvPr>
            <p:ph idx="1"/>
          </p:nvPr>
        </p:nvSpPr>
        <p:spPr/>
        <p:txBody>
          <a:bodyPr>
            <a:normAutofit/>
          </a:bodyPr>
          <a:lstStyle/>
          <a:p>
            <a:r>
              <a:rPr lang="en-US" dirty="0" smtClean="0"/>
              <a:t>Firewalls, content filters, spam filters, and any other routing or blocking systems should be set to allow access to the following:</a:t>
            </a:r>
          </a:p>
          <a:p>
            <a:pPr lvl="1"/>
            <a:r>
              <a:rPr lang="en-US" dirty="0" smtClean="0"/>
              <a:t>.</a:t>
            </a:r>
            <a:r>
              <a:rPr lang="en-US" dirty="0" err="1" smtClean="0"/>
              <a:t>testnav.com</a:t>
            </a:r>
            <a:r>
              <a:rPr lang="en-US" dirty="0" smtClean="0"/>
              <a:t>: 80</a:t>
            </a:r>
          </a:p>
          <a:p>
            <a:pPr lvl="1"/>
            <a:r>
              <a:rPr lang="en-US" dirty="0" smtClean="0"/>
              <a:t>.</a:t>
            </a:r>
            <a:r>
              <a:rPr lang="en-US" dirty="0" err="1" smtClean="0"/>
              <a:t>testnav.com</a:t>
            </a:r>
            <a:r>
              <a:rPr lang="en-US" dirty="0" smtClean="0"/>
              <a:t>: 443</a:t>
            </a:r>
          </a:p>
          <a:p>
            <a:pPr lvl="1"/>
            <a:r>
              <a:rPr lang="en-US" dirty="0" smtClean="0"/>
              <a:t>.</a:t>
            </a:r>
            <a:r>
              <a:rPr lang="en-US" dirty="0" err="1" smtClean="0"/>
              <a:t>pearsontestcontent.com</a:t>
            </a:r>
            <a:endParaRPr lang="en-US" dirty="0" smtClean="0"/>
          </a:p>
          <a:p>
            <a:pPr lvl="1"/>
            <a:r>
              <a:rPr lang="en-US" dirty="0" smtClean="0"/>
              <a:t>.</a:t>
            </a:r>
            <a:r>
              <a:rPr lang="en-US" dirty="0" err="1" smtClean="0"/>
              <a:t>thawte.com</a:t>
            </a:r>
            <a:endParaRPr lang="en-US" dirty="0" smtClean="0"/>
          </a:p>
          <a:p>
            <a:pPr lvl="1"/>
            <a:r>
              <a:rPr lang="en-US" dirty="0" smtClean="0"/>
              <a:t>.</a:t>
            </a:r>
            <a:r>
              <a:rPr lang="en-US" dirty="0" err="1" smtClean="0"/>
              <a:t>usertrust.com</a:t>
            </a:r>
            <a:endParaRPr lang="en-US" dirty="0" smtClean="0"/>
          </a:p>
          <a:p>
            <a:pPr lvl="1"/>
            <a:r>
              <a:rPr lang="en-US" dirty="0" smtClean="0"/>
              <a:t>.</a:t>
            </a:r>
            <a:r>
              <a:rPr lang="en-US" dirty="0" err="1" smtClean="0"/>
              <a:t>comodoca.com</a:t>
            </a:r>
            <a:endParaRPr lang="en-US" dirty="0" smtClean="0"/>
          </a:p>
          <a:p>
            <a:pPr lvl="1"/>
            <a:r>
              <a:rPr lang="en-US" dirty="0" smtClean="0"/>
              <a:t>.</a:t>
            </a:r>
            <a:r>
              <a:rPr lang="en-US" dirty="0" err="1" smtClean="0"/>
              <a:t>google-analytics.com</a:t>
            </a:r>
            <a:r>
              <a:rPr lang="en-US" dirty="0" smtClean="0"/>
              <a:t> (optional)</a:t>
            </a:r>
          </a:p>
          <a:p>
            <a:endParaRPr lang="en-US"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9</a:t>
            </a:fld>
            <a:endParaRPr lang="en-US"/>
          </a:p>
        </p:txBody>
      </p:sp>
    </p:spTree>
  </p:cSld>
  <p:clrMapOvr>
    <a:masterClrMapping/>
  </p:clrMapOvr>
</p:sld>
</file>

<file path=ppt/theme/theme1.xml><?xml version="1.0" encoding="utf-8"?>
<a:theme xmlns:a="http://schemas.openxmlformats.org/drawingml/2006/main" name="2007_ESE_Template">
  <a:themeElements>
    <a:clrScheme name="ESE">
      <a:dk1>
        <a:srgbClr val="0D1969"/>
      </a:dk1>
      <a:lt1>
        <a:sysClr val="window" lastClr="FFFFFF"/>
      </a:lt1>
      <a:dk2>
        <a:srgbClr val="0D1969"/>
      </a:dk2>
      <a:lt2>
        <a:srgbClr val="EEECE1"/>
      </a:lt2>
      <a:accent1>
        <a:srgbClr val="E86B01"/>
      </a:accent1>
      <a:accent2>
        <a:srgbClr val="0D1969"/>
      </a:accent2>
      <a:accent3>
        <a:srgbClr val="FBC40E"/>
      </a:accent3>
      <a:accent4>
        <a:srgbClr val="006600"/>
      </a:accent4>
      <a:accent5>
        <a:srgbClr val="C00000"/>
      </a:accent5>
      <a:accent6>
        <a:srgbClr val="800080"/>
      </a:accent6>
      <a:hlink>
        <a:srgbClr val="0000FF"/>
      </a:hlink>
      <a:folHlink>
        <a:srgbClr val="7F7F7F"/>
      </a:folHlink>
    </a:clrScheme>
    <a:fontScheme name="ESE">
      <a:majorFont>
        <a:latin typeface="Georgi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2007_ESE_Template</Template>
  <TotalTime>1013</TotalTime>
  <Words>6754</Words>
  <Application>Microsoft Office PowerPoint</Application>
  <PresentationFormat>On-screen Show (4:3)</PresentationFormat>
  <Paragraphs>678</Paragraphs>
  <Slides>45</Slides>
  <Notes>31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Arial</vt:lpstr>
      <vt:lpstr>Calibri</vt:lpstr>
      <vt:lpstr>Georgia</vt:lpstr>
      <vt:lpstr>Tahoma</vt:lpstr>
      <vt:lpstr>Times New Roman</vt:lpstr>
      <vt:lpstr>Verdana</vt:lpstr>
      <vt:lpstr>Wingdings 2</vt:lpstr>
      <vt:lpstr>2007_ESE_Template</vt:lpstr>
      <vt:lpstr>MCAS Grades 3-8  Computer-Based Testing  Pre-Administration Tasks for Technology Staff</vt:lpstr>
      <vt:lpstr>Presenters</vt:lpstr>
      <vt:lpstr>Agenda</vt:lpstr>
      <vt:lpstr>Computer-Based Testing Components</vt:lpstr>
      <vt:lpstr>TestNav Installation</vt:lpstr>
      <vt:lpstr>TestNav Introduction</vt:lpstr>
      <vt:lpstr>TestNav Download</vt:lpstr>
      <vt:lpstr>TestNav Download</vt:lpstr>
      <vt:lpstr>Network Configuration </vt:lpstr>
      <vt:lpstr>Windows, OS X, and Linux Requirements for TestNav App</vt:lpstr>
      <vt:lpstr>Chromebook System Requirements for TestNav App</vt:lpstr>
      <vt:lpstr>Chromebook Setup Overview</vt:lpstr>
      <vt:lpstr>Saved Response File (SRF) on Tablets and Chromebooks</vt:lpstr>
      <vt:lpstr>iPad System Requirements for TestNav App</vt:lpstr>
      <vt:lpstr>SetUp TestNav on iPad</vt:lpstr>
      <vt:lpstr>Android Device Requirements for TestNav App</vt:lpstr>
      <vt:lpstr>Android Devices Setup Overview</vt:lpstr>
      <vt:lpstr>ProctorCache</vt:lpstr>
      <vt:lpstr>What is Proctor Caching?</vt:lpstr>
      <vt:lpstr>Internet Connectivity with Proctor Caching</vt:lpstr>
      <vt:lpstr>Proctor Caching System Requirements and Recommendations</vt:lpstr>
      <vt:lpstr>Proctor Caching Setup – Download and Installation</vt:lpstr>
      <vt:lpstr>Proctor Caching Setup – TestNav Configuration</vt:lpstr>
      <vt:lpstr>Proctor Cache Setup - Precaching</vt:lpstr>
      <vt:lpstr>Precaching By Test</vt:lpstr>
      <vt:lpstr>Proctor Caching Diagnostics</vt:lpstr>
      <vt:lpstr>Frequently Asked Questions</vt:lpstr>
      <vt:lpstr>Frequently Asked Questions (continued)</vt:lpstr>
      <vt:lpstr>Infrastructure Trial</vt:lpstr>
      <vt:lpstr>Introduction</vt:lpstr>
      <vt:lpstr>Getting Started</vt:lpstr>
      <vt:lpstr>Seal Codes and Testing Tickets</vt:lpstr>
      <vt:lpstr>Before Conducting the Trial</vt:lpstr>
      <vt:lpstr>Conducting the Trial</vt:lpstr>
      <vt:lpstr>After The Infrastructure Trial</vt:lpstr>
      <vt:lpstr>Import/Export TestNav Configurations</vt:lpstr>
      <vt:lpstr>Troubleshooting</vt:lpstr>
      <vt:lpstr>Expected Behaviors in TestNav</vt:lpstr>
      <vt:lpstr>TestNav Sign-In Error Codes</vt:lpstr>
      <vt:lpstr>Common Testing Error Codes</vt:lpstr>
      <vt:lpstr>What To Do?</vt:lpstr>
      <vt:lpstr>Resources and Support</vt:lpstr>
      <vt:lpstr>Next Steps</vt:lpstr>
      <vt:lpstr>Resources</vt:lpstr>
      <vt:lpstr>Support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MCAS Grades 3-8  Computer-Based Testing</dc:title>
  <dc:creator>bkelly</dc:creator>
  <cp:lastModifiedBy>STEPHANIE WHITAKER</cp:lastModifiedBy>
  <cp:revision>125</cp:revision>
  <cp:lastPrinted>2017-02-14T17:28:36Z</cp:lastPrinted>
  <dcterms:created xsi:type="dcterms:W3CDTF">2017-01-23T20:55:02Z</dcterms:created>
  <dcterms:modified xsi:type="dcterms:W3CDTF">2017-02-14T17:31:49Z</dcterms:modified>
</cp:coreProperties>
</file>